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543" r:id="rId5"/>
    <p:sldId id="567" r:id="rId6"/>
    <p:sldId id="3101" r:id="rId7"/>
    <p:sldId id="3106" r:id="rId8"/>
    <p:sldId id="3102" r:id="rId9"/>
    <p:sldId id="3105" r:id="rId10"/>
    <p:sldId id="3103" r:id="rId11"/>
    <p:sldId id="3109" r:id="rId12"/>
    <p:sldId id="3089" r:id="rId13"/>
    <p:sldId id="563" r:id="rId14"/>
    <p:sldId id="557" r:id="rId15"/>
    <p:sldId id="562" r:id="rId16"/>
    <p:sldId id="3091" r:id="rId17"/>
    <p:sldId id="3097" r:id="rId18"/>
    <p:sldId id="3108" r:id="rId19"/>
    <p:sldId id="3107" r:id="rId20"/>
    <p:sldId id="558" r:id="rId21"/>
    <p:sldId id="547" r:id="rId22"/>
    <p:sldId id="263" r:id="rId23"/>
    <p:sldId id="3080" r:id="rId24"/>
    <p:sldId id="265" r:id="rId25"/>
    <p:sldId id="434" r:id="rId26"/>
    <p:sldId id="435" r:id="rId27"/>
    <p:sldId id="436" r:id="rId28"/>
    <p:sldId id="3086" r:id="rId29"/>
    <p:sldId id="3095" r:id="rId30"/>
    <p:sldId id="3104" r:id="rId3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3273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  <p15:guide id="4" pos="1958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orient="horz" pos="1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C483C-F463-5579-2AA5-32E512A52917}" name="Marketa Dvorackova" initials="MD" userId="ce8ff92b56f8c3d8" providerId="Windows Live"/>
  <p188:author id="{BBB2E9AB-9FB7-2A4C-E89B-994054583237}" name="Uživatel typu Host" initials="UH" userId="S::urn:spo:tenantanon#21545615-218c-4b0d-bf35-ef3b3dee7d15::" providerId="AD"/>
  <p188:author id="{DC7A3ADE-1BB9-02BD-8754-5EFF718AA98A}" name="Jaromír Šindel" initials="JŠ" userId="S::jaromir.sindel@cbaonline.cz::ed77f27a-8e3e-4a89-b820-6376b058b0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64"/>
    <a:srgbClr val="E79419"/>
    <a:srgbClr val="1F576B"/>
    <a:srgbClr val="F5F5F5"/>
    <a:srgbClr val="F0F0F0"/>
    <a:srgbClr val="ECE8E4"/>
    <a:srgbClr val="DFDBD4"/>
    <a:srgbClr val="AFB1B2"/>
    <a:srgbClr val="606467"/>
    <a:srgbClr val="B9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7A062-D9C5-495D-7F0B-B3928200B300}" v="11" dt="2025-10-14T07:50:10.433"/>
    <p1510:client id="{FE367B2B-E74F-3094-D883-C443537483B5}" v="1367" dt="2025-10-14T18:52:31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>
        <p:guide orient="horz" pos="1888"/>
        <p:guide pos="3273"/>
        <p:guide orient="horz" pos="3181"/>
        <p:guide pos="1958"/>
        <p:guide/>
        <p:guide orient="horz" pos="2228"/>
        <p:guide orient="horz" pos="14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mír Šindel" userId="ed77f27a-8e3e-4a89-b820-6376b058b0a7" providerId="ADAL" clId="{D5CEC589-90D0-4FBF-A153-0FD03ECC9CD9}"/>
    <pc:docChg chg="delSld">
      <pc:chgData name="Jaromír Šindel" userId="ed77f27a-8e3e-4a89-b820-6376b058b0a7" providerId="ADAL" clId="{D5CEC589-90D0-4FBF-A153-0FD03ECC9CD9}" dt="2025-10-14T18:56:28.254" v="0" actId="47"/>
      <pc:docMkLst>
        <pc:docMk/>
      </pc:docMkLst>
      <pc:sldChg chg="del">
        <pc:chgData name="Jaromír Šindel" userId="ed77f27a-8e3e-4a89-b820-6376b058b0a7" providerId="ADAL" clId="{D5CEC589-90D0-4FBF-A153-0FD03ECC9CD9}" dt="2025-10-14T18:56:28.254" v="0" actId="47"/>
        <pc:sldMkLst>
          <pc:docMk/>
          <pc:sldMk cId="1816284976" sldId="4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BD642-DC48-5AD6-A315-8FB2C3EB0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EEB684-2BE0-8316-83F1-F26280DBE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A4C1B-9CCB-2227-3F59-9CBFD280D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12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55C3D-B53B-91F6-2B9D-805C57430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D8867-829F-B055-15A0-58F5DFA55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44426-5AB8-AB5D-D763-1EFD5992F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23398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CBA84-BC7A-561E-16EB-7217A9EC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C5630-4E5D-845D-F5C8-46033D906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49A52-B754-4F99-A66A-422079369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261318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DDA12-9BBC-BD00-7779-FE69B0BDA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9EB8B-C00F-9666-3EE3-F2031B961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C4982E-8F93-D395-192E-972E0BEA9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080870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6666C-4606-3443-681D-AEA4A5F9D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9B3AAD-C7A0-6D4D-C305-F39520AE5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FD3BCB-FA45-EF33-AD43-9CAABEF42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326177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C56B0-F251-D464-ED2A-E04117309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70B41C-2DF1-A2E8-7A12-C3223F178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5B5D2-3B0F-1507-7DA3-12C889B23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917576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7F123-7A83-043A-A4F0-3B0662F70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12B56-3092-4A63-3E3C-0C421F254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1B5E7-15FB-9DFD-3D7B-D3259BB4F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3702978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BCF89-2E2D-4236-86E9-FCE8F75F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48357-849A-4519-9871-DD71602BB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5D373-F316-04DC-73E6-88194827D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024174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340FF-4E4E-2B15-B8F1-0B7CB2789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D4AB89-393A-6284-5D60-3F708201C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AAC26D-CCFA-1C48-73B2-A37122758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156018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C0BA1-EBEC-E881-C484-A6A57CF68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F1B90-380E-84A3-373C-CA3F93BC0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8A9DAC-8C88-9FCA-D8D8-E4ABD2B44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955610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2DC6F-ABB6-CBC3-B747-D62A739ED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AD241-C3DD-C355-B51D-9FAFF91DE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0CE97-B35A-194B-6F10-900F2A5D8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96026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C8409-866F-933C-2520-26200B3CA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80483F-8E8F-1F3E-D39A-304DBF923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F88EC5-718C-A03E-C977-589555294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974782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3453B-ACAA-26E5-A108-D7A499BBB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DF3E3-9DBB-FD33-783F-0B12F85C1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93660-5A95-7B09-8A7F-34CEEACC0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80002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2A600-B342-F7E4-F8B6-308C9B851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8A959-00A9-333B-6D8C-98CB08A36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76C14-FB03-1B2B-3CBE-7F832ECD2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15631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C49D0-BB65-FF64-747B-8D8073C41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9FAC9-D65D-FFB5-A783-F7DCCB4C7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83B41-AA2C-4B7F-36F1-C0E6D2599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53494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8707C-5AA0-5288-B1B4-40A618E77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3FC0B-C5E7-70D2-B665-8941D4E4D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0EDA0-665D-FDB9-64F0-2967FFA00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35960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D9CCD-DE86-3325-BBF4-FE6CAE135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5041C2-8838-3FCA-45CA-68FB2F226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390681-EC15-153F-FEB0-7FA1BB291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30765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A4180-F044-64D1-90A3-DFAC569B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B7C1B-F096-739C-8E72-854591DB0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EDB5B1-F8FA-4F1E-2650-2D909F4CE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19500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79818-9B64-803F-78DB-5E8E58A61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39F9D-490A-1C92-7BC2-D327D33F7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BECB4-06CC-6218-6946-3AF46544B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594834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8BBB4-8AE3-D26F-B12D-B6E679CA4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B09DE4-9946-8A5C-8B13-E31CE11A54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AADB51-DD6B-CC49-9E53-0F55A8AF3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82550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14.10.2025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14.10.2025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7CE05-903E-3BD5-99AC-4E092BAC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D5ACF4-4F65-3ECC-EDC8-20C3C9EA9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53F8E9-8323-6A80-16B6-0A622B66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5E7E-DE50-4D10-A961-449458742E21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1D00D1-2FA9-C01B-7DF5-A9ABB230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341632-05E9-EC74-5092-114E1D9F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28D5-EC30-41C8-990B-322B251CE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34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4134C1-DF90-209A-1D1B-D053602C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1CB-BB97-4DD9-B492-4EC11297552D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F95ECA-54B1-3368-97A5-332235D34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2E8F20-7A91-3677-57D9-67CD6C19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E638-4A85-48C3-883D-EF6A0F7F48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58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14.10.2025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  <p:sldLayoutId id="2147483725" r:id="rId6"/>
    <p:sldLayoutId id="2147483726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5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745DD-9805-D4F1-9DD1-52BB856DE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Obsah obrázku computer, počítač, osoba, interiér&#10;&#10;Obsah generovaný pomocí AI může být nesprávný.">
            <a:extLst>
              <a:ext uri="{FF2B5EF4-FFF2-40B4-BE49-F238E27FC236}">
                <a16:creationId xmlns:a16="http://schemas.microsoft.com/office/drawing/2014/main" id="{FD0BD195-0F11-6CF0-460D-E950FC13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88" r="24108"/>
          <a:stretch>
            <a:fillRect/>
          </a:stretch>
        </p:blipFill>
        <p:spPr>
          <a:xfrm>
            <a:off x="5947794" y="-9000"/>
            <a:ext cx="6244206" cy="685800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94B4669-06B9-C46A-0792-3B8E1C054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0" y="757298"/>
            <a:ext cx="2532893" cy="890018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889FB3B-A0FF-20EB-31ED-038428A680D0}"/>
              </a:ext>
            </a:extLst>
          </p:cNvPr>
          <p:cNvCxnSpPr>
            <a:cxnSpLocks/>
          </p:cNvCxnSpPr>
          <p:nvPr/>
        </p:nvCxnSpPr>
        <p:spPr>
          <a:xfrm>
            <a:off x="33536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obsah 3">
            <a:extLst>
              <a:ext uri="{FF2B5EF4-FFF2-40B4-BE49-F238E27FC236}">
                <a16:creationId xmlns:a16="http://schemas.microsoft.com/office/drawing/2014/main" id="{CC5A7201-0287-2825-5EC3-03C270215D6B}"/>
              </a:ext>
            </a:extLst>
          </p:cNvPr>
          <p:cNvSpPr txBox="1">
            <a:spLocks/>
          </p:cNvSpPr>
          <p:nvPr/>
        </p:nvSpPr>
        <p:spPr>
          <a:xfrm>
            <a:off x="506480" y="4060599"/>
            <a:ext cx="6724743" cy="7367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cs-CZ"/>
            </a:defPPr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b="0" i="0" spc="3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88000" indent="-2880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i="0" spc="60" baseline="0">
                <a:latin typeface="Arial" panose="020B0604020202020204" pitchFamily="34" charset="0"/>
              </a:defRPr>
            </a:lvl2pPr>
            <a:lvl3pPr marL="576000" indent="-2880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spc="60" baseline="0">
                <a:latin typeface="Arial" panose="020B0604020202020204" pitchFamily="34" charset="0"/>
              </a:defRPr>
            </a:lvl3pPr>
            <a:lvl4pPr marL="864000" indent="-2880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spc="60" baseline="0">
                <a:latin typeface="Arial" panose="020B0604020202020204" pitchFamily="34" charset="0"/>
              </a:defRPr>
            </a:lvl4pPr>
            <a:lvl5pPr marL="1152000" indent="-2880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spc="60" baseline="0">
                <a:latin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cs-CZ" sz="1985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BA9DDA5-BE0D-D7C3-1DF4-291C28E6FC65}"/>
              </a:ext>
            </a:extLst>
          </p:cNvPr>
          <p:cNvCxnSpPr>
            <a:cxnSpLocks/>
          </p:cNvCxnSpPr>
          <p:nvPr/>
        </p:nvCxnSpPr>
        <p:spPr>
          <a:xfrm>
            <a:off x="11849356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668F903-33F4-1835-F4AD-162ACDE4EEC6}"/>
              </a:ext>
            </a:extLst>
          </p:cNvPr>
          <p:cNvCxnSpPr>
            <a:cxnSpLocks/>
          </p:cNvCxnSpPr>
          <p:nvPr/>
        </p:nvCxnSpPr>
        <p:spPr>
          <a:xfrm>
            <a:off x="9708879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DCABEDD-1467-1703-6974-DA7C8EDAADE6}"/>
              </a:ext>
            </a:extLst>
          </p:cNvPr>
          <p:cNvCxnSpPr>
            <a:cxnSpLocks/>
          </p:cNvCxnSpPr>
          <p:nvPr/>
        </p:nvCxnSpPr>
        <p:spPr>
          <a:xfrm>
            <a:off x="7550349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0BF9F6E-2DE8-FB01-C6E3-CFE4EA63EF08}"/>
              </a:ext>
            </a:extLst>
          </p:cNvPr>
          <p:cNvCxnSpPr>
            <a:cxnSpLocks/>
          </p:cNvCxnSpPr>
          <p:nvPr/>
        </p:nvCxnSpPr>
        <p:spPr>
          <a:xfrm>
            <a:off x="6110118" y="451398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0AF376E-EBC8-5B96-4903-305E605AF518}"/>
              </a:ext>
            </a:extLst>
          </p:cNvPr>
          <p:cNvCxnSpPr>
            <a:cxnSpLocks/>
          </p:cNvCxnSpPr>
          <p:nvPr/>
        </p:nvCxnSpPr>
        <p:spPr>
          <a:xfrm>
            <a:off x="6840080" y="450000"/>
            <a:ext cx="0" cy="59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Nadpis 2">
            <a:extLst>
              <a:ext uri="{FF2B5EF4-FFF2-40B4-BE49-F238E27FC236}">
                <a16:creationId xmlns:a16="http://schemas.microsoft.com/office/drawing/2014/main" id="{E2000722-B55A-60C9-E270-66210DB8CCA0}"/>
              </a:ext>
            </a:extLst>
          </p:cNvPr>
          <p:cNvSpPr txBox="1">
            <a:spLocks/>
          </p:cNvSpPr>
          <p:nvPr/>
        </p:nvSpPr>
        <p:spPr>
          <a:xfrm>
            <a:off x="444415" y="2008954"/>
            <a:ext cx="4489249" cy="231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cs-CZ" sz="3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Hypotéky a dostupnost bydlení v souvislostech</a:t>
            </a:r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9B26BAF5-3E99-A61A-0ADA-2BA7B7F794F9}"/>
              </a:ext>
            </a:extLst>
          </p:cNvPr>
          <p:cNvSpPr txBox="1">
            <a:spLocks/>
          </p:cNvSpPr>
          <p:nvPr/>
        </p:nvSpPr>
        <p:spPr>
          <a:xfrm>
            <a:off x="556814" y="5917220"/>
            <a:ext cx="686594" cy="625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b="1" i="0" kern="1200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i="0" kern="1200" spc="6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kern="1200" spc="6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kern="1200" spc="6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 i="0" kern="1200" spc="6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b="0"/>
              <a:t>2025</a:t>
            </a:r>
            <a:endParaRPr lang="en-US" b="0"/>
          </a:p>
        </p:txBody>
      </p:sp>
      <p:sp>
        <p:nvSpPr>
          <p:cNvPr id="18" name="Nadpis 2">
            <a:extLst>
              <a:ext uri="{FF2B5EF4-FFF2-40B4-BE49-F238E27FC236}">
                <a16:creationId xmlns:a16="http://schemas.microsoft.com/office/drawing/2014/main" id="{66542955-04FC-C385-481E-C259A3A72EF2}"/>
              </a:ext>
            </a:extLst>
          </p:cNvPr>
          <p:cNvSpPr txBox="1">
            <a:spLocks/>
          </p:cNvSpPr>
          <p:nvPr/>
        </p:nvSpPr>
        <p:spPr>
          <a:xfrm>
            <a:off x="434989" y="4801332"/>
            <a:ext cx="5630251" cy="518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cs-CZ" sz="3200" b="1" spc="150">
                <a:solidFill>
                  <a:schemeClr val="accent1"/>
                </a:solidFill>
                <a:latin typeface="Arial" panose="020B0604020202020204" pitchFamily="34" charset="0"/>
              </a:rPr>
              <a:t>30 let hypotečního trhu</a:t>
            </a:r>
          </a:p>
        </p:txBody>
      </p:sp>
      <p:pic>
        <p:nvPicPr>
          <p:cNvPr id="15" name="Grafický objekt 14" descr="Domov1 se souvislou výplní">
            <a:extLst>
              <a:ext uri="{FF2B5EF4-FFF2-40B4-BE49-F238E27FC236}">
                <a16:creationId xmlns:a16="http://schemas.microsoft.com/office/drawing/2014/main" id="{C77424A8-1283-27B2-5166-D3597E596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8932" y="350531"/>
            <a:ext cx="1250513" cy="1250513"/>
          </a:xfrm>
          <a:prstGeom prst="rect">
            <a:avLst/>
          </a:prstGeom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1B36854E-24E7-5E32-B795-1D376E584421}"/>
              </a:ext>
            </a:extLst>
          </p:cNvPr>
          <p:cNvSpPr/>
          <p:nvPr/>
        </p:nvSpPr>
        <p:spPr>
          <a:xfrm>
            <a:off x="10944808" y="957125"/>
            <a:ext cx="475861" cy="451797"/>
          </a:xfrm>
          <a:prstGeom prst="rect">
            <a:avLst/>
          </a:prstGeom>
          <a:solidFill>
            <a:srgbClr val="0060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73D70EE-48B8-9544-549E-8F8098E595FD}"/>
              </a:ext>
            </a:extLst>
          </p:cNvPr>
          <p:cNvSpPr txBox="1"/>
          <p:nvPr/>
        </p:nvSpPr>
        <p:spPr>
          <a:xfrm>
            <a:off x="11116733" y="1050629"/>
            <a:ext cx="5459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A89168"/>
                </a:solidFill>
              </a:rPr>
              <a:t>30</a:t>
            </a:r>
          </a:p>
        </p:txBody>
      </p:sp>
      <p:pic>
        <p:nvPicPr>
          <p:cNvPr id="25" name="Grafický objekt 24" descr="Půjčka se souvislou výplní">
            <a:extLst>
              <a:ext uri="{FF2B5EF4-FFF2-40B4-BE49-F238E27FC236}">
                <a16:creationId xmlns:a16="http://schemas.microsoft.com/office/drawing/2014/main" id="{FA79B630-7342-11EF-5E57-EA92A8110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16961" y="853753"/>
            <a:ext cx="475861" cy="4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4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5162B6-EE34-5103-433F-EB4E34F72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AD8A75-52ED-9C29-27F4-AAF2BB43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Současné hypoteční úroky v CEE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E94620-C2BA-BA8B-22BB-8C56A9302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337" y="1677471"/>
            <a:ext cx="5581625" cy="4491209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48A07EA-D088-FFAF-441B-CABFCD4DD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408737"/>
              </p:ext>
            </p:extLst>
          </p:nvPr>
        </p:nvGraphicFramePr>
        <p:xfrm>
          <a:off x="472776" y="1676857"/>
          <a:ext cx="5609019" cy="4512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9125961" imgH="7342824" progId="Mbnd.mbnd">
                  <p:embed/>
                </p:oleObj>
              </mc:Choice>
              <mc:Fallback>
                <p:oleObj name="Macrobond document" r:id="rId4" imgW="9125961" imgH="7342824" progId="Mbnd.mbnd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48A07EA-D088-FFAF-441B-CABFCD4DD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776" y="1676857"/>
                        <a:ext cx="5609019" cy="4512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932F3BC-7FAB-AD6E-1EF5-3955775E073A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7" name="Přímá spojnice 7">
              <a:extLst>
                <a:ext uri="{FF2B5EF4-FFF2-40B4-BE49-F238E27FC236}">
                  <a16:creationId xmlns:a16="http://schemas.microsoft.com/office/drawing/2014/main" id="{77F87D77-2D0A-7AD1-6A5F-177D066F8A08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Přímá spojnice 12">
              <a:extLst>
                <a:ext uri="{FF2B5EF4-FFF2-40B4-BE49-F238E27FC236}">
                  <a16:creationId xmlns:a16="http://schemas.microsoft.com/office/drawing/2014/main" id="{18C98EC6-05E8-058E-66BE-46DA05B7CBE8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Nadpis 3">
            <a:extLst>
              <a:ext uri="{FF2B5EF4-FFF2-40B4-BE49-F238E27FC236}">
                <a16:creationId xmlns:a16="http://schemas.microsoft.com/office/drawing/2014/main" id="{0DEA0A9A-8EBF-C8E3-7F4A-618749D2E352}"/>
              </a:ext>
            </a:extLst>
          </p:cNvPr>
          <p:cNvSpPr txBox="1">
            <a:spLocks/>
          </p:cNvSpPr>
          <p:nvPr/>
        </p:nvSpPr>
        <p:spPr>
          <a:xfrm>
            <a:off x="633665" y="1198414"/>
            <a:ext cx="10730856" cy="340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2000" b="0" dirty="0">
                <a:latin typeface="Arial"/>
                <a:cs typeface="Arial"/>
              </a:rPr>
              <a:t>České hypoteční sazby (nové vlevo a na celkovém stavu vpravo) jsou nižší ve srovnání s regionem s vlastní měnou.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1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221AAF-85E6-2B40-F754-30182389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2B07CF-DBE5-81EC-01DD-D971A5F7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Běžný spread u hypotečních sazeb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286014-A4B1-77D5-1906-DE021EB97DED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5" name="Přímá spojnice 7">
              <a:extLst>
                <a:ext uri="{FF2B5EF4-FFF2-40B4-BE49-F238E27FC236}">
                  <a16:creationId xmlns:a16="http://schemas.microsoft.com/office/drawing/2014/main" id="{D9D6ECC5-EA64-7E8A-A05C-FBE45C81AEA5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12">
              <a:extLst>
                <a:ext uri="{FF2B5EF4-FFF2-40B4-BE49-F238E27FC236}">
                  <a16:creationId xmlns:a16="http://schemas.microsoft.com/office/drawing/2014/main" id="{0B1A216B-3A34-5A10-DAD0-39DDF380DF27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8B5B02F-1A5F-62C7-E3A1-8853F616F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865" y="1252684"/>
            <a:ext cx="9645311" cy="50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7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CBB753-97AB-BD7F-70E9-CB958B159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C601CDB-DA95-23A9-1581-A234E85B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Očekávání a šoky výrazně mění fixační strategii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5BAC97-E23B-2DD4-C8B3-35B2EC42DD16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5" name="Přímá spojnice 7">
              <a:extLst>
                <a:ext uri="{FF2B5EF4-FFF2-40B4-BE49-F238E27FC236}">
                  <a16:creationId xmlns:a16="http://schemas.microsoft.com/office/drawing/2014/main" id="{DB26C1A3-B663-6F28-9499-6B79F5CC14A2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12">
              <a:extLst>
                <a:ext uri="{FF2B5EF4-FFF2-40B4-BE49-F238E27FC236}">
                  <a16:creationId xmlns:a16="http://schemas.microsoft.com/office/drawing/2014/main" id="{A86518E2-80E9-E5A5-4A16-0E2528109B1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1965DD1-CCD8-3243-6EA7-8D04D986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66" y="1052105"/>
            <a:ext cx="10230556" cy="53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EB97F7-A408-0CDE-7885-7E04AFFB9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47F0C0-940D-B99E-05F3-C072BE89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28" y="183431"/>
            <a:ext cx="11230486" cy="534873"/>
          </a:xfrm>
        </p:spPr>
        <p:txBody>
          <a:bodyPr>
            <a:normAutofit fontScale="90000"/>
          </a:bodyPr>
          <a:lstStyle/>
          <a:p>
            <a:r>
              <a:rPr lang="cs-CZ">
                <a:latin typeface="Arial"/>
                <a:cs typeface="Arial"/>
              </a:rPr>
              <a:t>Refinancování hypoték při mírnějším úrokovém šoku 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29FAE12D-180C-55CF-8DBC-EBD661545B43}"/>
              </a:ext>
            </a:extLst>
          </p:cNvPr>
          <p:cNvSpPr txBox="1">
            <a:spLocks/>
          </p:cNvSpPr>
          <p:nvPr/>
        </p:nvSpPr>
        <p:spPr>
          <a:xfrm>
            <a:off x="8991268" y="6478373"/>
            <a:ext cx="20764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>
                <a:solidFill>
                  <a:schemeClr val="bg1"/>
                </a:solidFill>
              </a:rPr>
              <a:t>Pramen: ČNB, ČBA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D9D22B-342F-EF43-F02D-409A6E783728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5" name="Přímá spojnice 7">
              <a:extLst>
                <a:ext uri="{FF2B5EF4-FFF2-40B4-BE49-F238E27FC236}">
                  <a16:creationId xmlns:a16="http://schemas.microsoft.com/office/drawing/2014/main" id="{4A095E7A-8A29-9376-FF4D-F03CC713E2BE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12">
              <a:extLst>
                <a:ext uri="{FF2B5EF4-FFF2-40B4-BE49-F238E27FC236}">
                  <a16:creationId xmlns:a16="http://schemas.microsoft.com/office/drawing/2014/main" id="{0726AFC0-16B6-9698-CD0F-BEC68E5383B4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291D602-40A1-E306-918B-35C32AEFF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26" y="1493457"/>
            <a:ext cx="7866769" cy="4993595"/>
          </a:xfrm>
          <a:prstGeom prst="rect">
            <a:avLst/>
          </a:prstGeom>
        </p:spPr>
      </p:pic>
      <p:sp>
        <p:nvSpPr>
          <p:cNvPr id="9" name="Nadpis 3">
            <a:extLst>
              <a:ext uri="{FF2B5EF4-FFF2-40B4-BE49-F238E27FC236}">
                <a16:creationId xmlns:a16="http://schemas.microsoft.com/office/drawing/2014/main" id="{93296754-B828-F300-297C-48403B3A2B99}"/>
              </a:ext>
            </a:extLst>
          </p:cNvPr>
          <p:cNvSpPr txBox="1">
            <a:spLocks/>
          </p:cNvSpPr>
          <p:nvPr/>
        </p:nvSpPr>
        <p:spPr>
          <a:xfrm>
            <a:off x="633665" y="1007914"/>
            <a:ext cx="10730856" cy="340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800" b="0" dirty="0">
                <a:latin typeface="Arial"/>
                <a:cs typeface="Arial"/>
              </a:rPr>
              <a:t>Zkrácení fixace v posledních letech, a tedy budoucí refinancování a refixace hypoték s vyššími úrokovými sazbami, ředí negativní úrokový šok v budoucích letech. </a:t>
            </a:r>
            <a:endParaRPr lang="cs-CZ" sz="18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12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472215-A222-4D8E-EC03-FFE9F0DD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ED0CC56-8B2F-1A18-2079-127DB940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74" y="180197"/>
            <a:ext cx="11413930" cy="534873"/>
          </a:xfrm>
        </p:spPr>
        <p:txBody>
          <a:bodyPr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Zářijový ČBA </a:t>
            </a:r>
            <a:r>
              <a:rPr lang="cs-CZ" dirty="0" err="1">
                <a:latin typeface="Arial"/>
                <a:cs typeface="Arial"/>
              </a:rPr>
              <a:t>Hypomonitor</a:t>
            </a:r>
            <a:r>
              <a:rPr lang="cs-CZ" dirty="0">
                <a:latin typeface="Arial"/>
                <a:cs typeface="Arial"/>
              </a:rPr>
              <a:t>: Babí léto silných hypoték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C4A9A4-E04C-A428-B87C-6EA6C3656D60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6961C5C-72E6-B165-BE39-7ADC3EA4EB79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12">
              <a:extLst>
                <a:ext uri="{FF2B5EF4-FFF2-40B4-BE49-F238E27FC236}">
                  <a16:creationId xmlns:a16="http://schemas.microsoft.com/office/drawing/2014/main" id="{A040A126-D331-3D0B-2CD1-2AFA005E3090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6B140BB-6F94-E347-5AB7-A44FC6C12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1" y="787830"/>
            <a:ext cx="9940159" cy="59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8A730B-422E-4A71-9FD6-F427A49E0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ADC84C6-8BCB-B3E8-CE78-3F3A1C2DFFBB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A6A22862-4F86-E869-30A1-5F6108F7B962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12">
              <a:extLst>
                <a:ext uri="{FF2B5EF4-FFF2-40B4-BE49-F238E27FC236}">
                  <a16:creationId xmlns:a16="http://schemas.microsoft.com/office/drawing/2014/main" id="{75985102-21AB-AE7C-605C-68DDFB8BD4D3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41E60EF-CB2A-8F9C-E013-F61864D54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742" y="180813"/>
            <a:ext cx="7876549" cy="65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67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15166-0B3E-FADA-CFA3-129480369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F41344-EC9A-608D-54F3-D5C95D667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48" y="1717527"/>
            <a:ext cx="9687733" cy="4985139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EA6DF5A-A731-17B4-24BD-464F5540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08" y="104630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Otázka do publika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8C3DFD-01C0-9882-3436-94787D5B9781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2" name="Přímá spojnice 7">
              <a:extLst>
                <a:ext uri="{FF2B5EF4-FFF2-40B4-BE49-F238E27FC236}">
                  <a16:creationId xmlns:a16="http://schemas.microsoft.com/office/drawing/2014/main" id="{2B40BF3B-ACD2-4C9B-2658-28BDA2F47B11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Přímá spojnice 12">
              <a:extLst>
                <a:ext uri="{FF2B5EF4-FFF2-40B4-BE49-F238E27FC236}">
                  <a16:creationId xmlns:a16="http://schemas.microsoft.com/office/drawing/2014/main" id="{9E0834EB-3645-D839-3AF1-8AA69C437F4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D6893B-2BA4-92A7-BCBD-35FA67BCC0B6}"/>
              </a:ext>
            </a:extLst>
          </p:cNvPr>
          <p:cNvSpPr txBox="1"/>
          <p:nvPr/>
        </p:nvSpPr>
        <p:spPr>
          <a:xfrm>
            <a:off x="4039743" y="4886159"/>
            <a:ext cx="5489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>
                <a:solidFill>
                  <a:srgbClr val="006064"/>
                </a:solidFill>
                <a:cs typeface="Arial"/>
              </a:rPr>
              <a:t>B</a:t>
            </a:r>
            <a:endParaRPr lang="en-US" sz="6000" b="1" i="0" spc="0" baseline="0">
              <a:solidFill>
                <a:srgbClr val="00606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2B733-68E9-60D2-965B-478E1A130271}"/>
              </a:ext>
            </a:extLst>
          </p:cNvPr>
          <p:cNvSpPr txBox="1"/>
          <p:nvPr/>
        </p:nvSpPr>
        <p:spPr>
          <a:xfrm>
            <a:off x="2421702" y="4886160"/>
            <a:ext cx="5489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>
                <a:solidFill>
                  <a:srgbClr val="006064"/>
                </a:solidFill>
                <a:cs typeface="Arial"/>
              </a:rPr>
              <a:t>A</a:t>
            </a:r>
            <a:endParaRPr lang="en-US" sz="6000" b="1" i="0" spc="0" baseline="0">
              <a:solidFill>
                <a:srgbClr val="006064"/>
              </a:solidFill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05CDC-345A-013D-C81A-A2AE3B55DEEF}"/>
              </a:ext>
            </a:extLst>
          </p:cNvPr>
          <p:cNvSpPr txBox="1"/>
          <p:nvPr/>
        </p:nvSpPr>
        <p:spPr>
          <a:xfrm>
            <a:off x="5738046" y="4886159"/>
            <a:ext cx="5489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>
                <a:solidFill>
                  <a:srgbClr val="006064"/>
                </a:solidFill>
                <a:cs typeface="Arial"/>
              </a:rPr>
              <a:t>C</a:t>
            </a:r>
            <a:endParaRPr lang="en-US" sz="6000" b="1" i="0" spc="0" baseline="0">
              <a:solidFill>
                <a:srgbClr val="006064"/>
              </a:solidFill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5C8FB-C9E6-C0F7-EDC3-C2039096B41D}"/>
              </a:ext>
            </a:extLst>
          </p:cNvPr>
          <p:cNvSpPr txBox="1"/>
          <p:nvPr/>
        </p:nvSpPr>
        <p:spPr>
          <a:xfrm>
            <a:off x="7525257" y="4866621"/>
            <a:ext cx="5489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>
                <a:solidFill>
                  <a:srgbClr val="006064"/>
                </a:solidFill>
                <a:cs typeface="Arial"/>
              </a:rPr>
              <a:t>D</a:t>
            </a:r>
            <a:endParaRPr lang="en-US" sz="6000" b="1" i="0" spc="0" baseline="0">
              <a:solidFill>
                <a:srgbClr val="006064"/>
              </a:solidFill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7655F-1BDB-8D67-FFBD-23184372F9AA}"/>
              </a:ext>
            </a:extLst>
          </p:cNvPr>
          <p:cNvSpPr txBox="1"/>
          <p:nvPr/>
        </p:nvSpPr>
        <p:spPr>
          <a:xfrm>
            <a:off x="9177652" y="4886158"/>
            <a:ext cx="5489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>
                <a:solidFill>
                  <a:srgbClr val="006064"/>
                </a:solidFill>
                <a:cs typeface="Arial"/>
              </a:rPr>
              <a:t>E</a:t>
            </a:r>
            <a:endParaRPr lang="en-US" sz="6000" b="1" i="0" spc="0" baseline="0">
              <a:solidFill>
                <a:srgbClr val="006064"/>
              </a:solidFill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02126-E1AE-FA31-C921-36E71B553F9E}"/>
              </a:ext>
            </a:extLst>
          </p:cNvPr>
          <p:cNvSpPr txBox="1"/>
          <p:nvPr/>
        </p:nvSpPr>
        <p:spPr>
          <a:xfrm>
            <a:off x="337455" y="718458"/>
            <a:ext cx="11462659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75"/>
              </a:lnSpc>
            </a:pPr>
            <a:r>
              <a:rPr lang="cs-CZ" sz="2400" b="1">
                <a:solidFill>
                  <a:schemeClr val="bg1"/>
                </a:solidFill>
                <a:cs typeface="Arial"/>
              </a:rPr>
              <a:t>Jak vysoký kreditní impuls z úvěrů na bydlení v % HDP je v České Republice? Vyber z možností A až E. </a:t>
            </a:r>
            <a:endParaRPr lang="en-US" sz="1600" i="1">
              <a:solidFill>
                <a:schemeClr val="bg1"/>
              </a:solidFill>
              <a:cs typeface="Arial"/>
            </a:endParaRPr>
          </a:p>
          <a:p>
            <a:pPr>
              <a:lnSpc>
                <a:spcPts val="2175"/>
              </a:lnSpc>
            </a:pPr>
            <a:r>
              <a:rPr lang="cs-CZ" sz="2400" i="1">
                <a:solidFill>
                  <a:schemeClr val="bg1"/>
                </a:solidFill>
                <a:cs typeface="Arial"/>
              </a:rPr>
              <a:t>(ostatní státy jsou Maďarsko, Slovensko, Německo a Itálie</a:t>
            </a:r>
            <a:r>
              <a:rPr lang="en-US" sz="2400" i="1">
                <a:solidFill>
                  <a:schemeClr val="bg1"/>
                </a:solidFill>
                <a:cs typeface="Arial"/>
              </a:rPr>
              <a:t>​)</a:t>
            </a:r>
            <a:endParaRPr lang="en-US" sz="1600" i="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58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DB1B6-6EB7-E9BC-3E93-BE69B9A73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A81CC14-A2D7-F464-E78C-55DE1F02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Úvěry na bydlení: impuls v CEE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EA73F4-E47A-8FF6-5D60-B4CFC21BB98E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8756B316-59BF-D509-203E-DA9D95927BF9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12">
              <a:extLst>
                <a:ext uri="{FF2B5EF4-FFF2-40B4-BE49-F238E27FC236}">
                  <a16:creationId xmlns:a16="http://schemas.microsoft.com/office/drawing/2014/main" id="{1B07AAFA-F989-DDE5-CA50-2BA2C45E90FD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BDFB72-2295-A3E2-3B52-D9FB14C83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96" y="1438656"/>
            <a:ext cx="5617703" cy="49511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61345D-F532-39D2-4A27-FB29293B2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130" y="1438656"/>
            <a:ext cx="5378034" cy="4948052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84EEF1F9-CAC5-F09A-DC84-D5B97809C273}"/>
              </a:ext>
            </a:extLst>
          </p:cNvPr>
          <p:cNvSpPr txBox="1">
            <a:spLocks/>
          </p:cNvSpPr>
          <p:nvPr/>
        </p:nvSpPr>
        <p:spPr>
          <a:xfrm>
            <a:off x="633665" y="1007914"/>
            <a:ext cx="10730856" cy="340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800" b="0" dirty="0">
                <a:latin typeface="Arial"/>
                <a:cs typeface="Arial"/>
              </a:rPr>
              <a:t>Český hypoteční trh dodává relativně průměrný kreditní impuls v </a:t>
            </a:r>
            <a:r>
              <a:rPr lang="cs-CZ" sz="1800" b="0">
                <a:latin typeface="Arial"/>
                <a:cs typeface="Arial"/>
              </a:rPr>
              <a:t>porovnání</a:t>
            </a:r>
            <a:r>
              <a:rPr lang="cs-CZ" sz="1800" b="0" dirty="0">
                <a:latin typeface="Arial"/>
                <a:cs typeface="Arial"/>
              </a:rPr>
              <a:t> s ostatními státy v regionu.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3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E90E1-A7EB-BDBB-94BF-906DC833E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8C9B315-FD8A-B766-0203-C7A427DF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Relativně nízká úroveň zadluženosti</a:t>
            </a:r>
            <a:endParaRPr lang="cs-CZ"/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024180EE-3CC4-7D69-F182-CDFA5FBFFD94}"/>
              </a:ext>
            </a:extLst>
          </p:cNvPr>
          <p:cNvSpPr txBox="1">
            <a:spLocks/>
          </p:cNvSpPr>
          <p:nvPr/>
        </p:nvSpPr>
        <p:spPr>
          <a:xfrm>
            <a:off x="9990054" y="6101885"/>
            <a:ext cx="1537367" cy="30178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>
                <a:solidFill>
                  <a:schemeClr val="bg1"/>
                </a:solidFill>
              </a:rPr>
              <a:t>Pramen: ECB, EBA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86D18A-5415-B029-B286-B5D0623FB55D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9" name="Přímá spojnice 7">
              <a:extLst>
                <a:ext uri="{FF2B5EF4-FFF2-40B4-BE49-F238E27FC236}">
                  <a16:creationId xmlns:a16="http://schemas.microsoft.com/office/drawing/2014/main" id="{15CF4CAD-489D-0DDE-BDD1-7A02E31E3C93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Přímá spojnice 12">
              <a:extLst>
                <a:ext uri="{FF2B5EF4-FFF2-40B4-BE49-F238E27FC236}">
                  <a16:creationId xmlns:a16="http://schemas.microsoft.com/office/drawing/2014/main" id="{5A3FC398-25F3-C91E-B328-45860A689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530751-1AB7-B383-0D7C-306CB2931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477" y="869471"/>
            <a:ext cx="9757913" cy="524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1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119265-CF8A-8122-9807-3B131F0A0307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4" name="Přímá spojnice 7">
              <a:extLst>
                <a:ext uri="{FF2B5EF4-FFF2-40B4-BE49-F238E27FC236}">
                  <a16:creationId xmlns:a16="http://schemas.microsoft.com/office/drawing/2014/main" id="{1051AE17-1D86-B4BF-5A39-3FEDBDB9CA4C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Přímá spojnice 12">
              <a:extLst>
                <a:ext uri="{FF2B5EF4-FFF2-40B4-BE49-F238E27FC236}">
                  <a16:creationId xmlns:a16="http://schemas.microsoft.com/office/drawing/2014/main" id="{B6316E87-373D-32C9-320A-A247D36178C7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Nadpis 3">
            <a:extLst>
              <a:ext uri="{FF2B5EF4-FFF2-40B4-BE49-F238E27FC236}">
                <a16:creationId xmlns:a16="http://schemas.microsoft.com/office/drawing/2014/main" id="{172C4D02-E7FD-CED4-2A57-47C52540BF6B}"/>
              </a:ext>
            </a:extLst>
          </p:cNvPr>
          <p:cNvSpPr txBox="1">
            <a:spLocks/>
          </p:cNvSpPr>
          <p:nvPr/>
        </p:nvSpPr>
        <p:spPr>
          <a:xfrm>
            <a:off x="613789" y="305125"/>
            <a:ext cx="11230486" cy="53487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FFFFFF"/>
                </a:solidFill>
                <a:latin typeface="Arial"/>
                <a:cs typeface="Arial"/>
              </a:rPr>
              <a:t>Úvěry na bydlení v % spotřeby domácností</a:t>
            </a:r>
            <a:endParaRPr lang="cs-CZ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Zástupný symbol pro datum 4">
            <a:extLst>
              <a:ext uri="{FF2B5EF4-FFF2-40B4-BE49-F238E27FC236}">
                <a16:creationId xmlns:a16="http://schemas.microsoft.com/office/drawing/2014/main" id="{D805B001-FF80-7C80-602C-6BF9B9C3AD99}"/>
              </a:ext>
            </a:extLst>
          </p:cNvPr>
          <p:cNvSpPr txBox="1">
            <a:spLocks/>
          </p:cNvSpPr>
          <p:nvPr/>
        </p:nvSpPr>
        <p:spPr>
          <a:xfrm>
            <a:off x="9147844" y="6393834"/>
            <a:ext cx="2953126" cy="2750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>
                <a:solidFill>
                  <a:schemeClr val="bg1"/>
                </a:solidFill>
              </a:rPr>
              <a:t>Pramen: </a:t>
            </a:r>
            <a:r>
              <a:rPr lang="cs-CZ" err="1">
                <a:solidFill>
                  <a:schemeClr val="bg1"/>
                </a:solidFill>
              </a:rPr>
              <a:t>Eurostat</a:t>
            </a:r>
            <a:r>
              <a:rPr lang="cs-CZ">
                <a:solidFill>
                  <a:schemeClr val="bg1"/>
                </a:solidFill>
              </a:rPr>
              <a:t>, vlastní výpočet</a:t>
            </a:r>
            <a:endParaRPr lang="cs-CZ">
              <a:solidFill>
                <a:schemeClr val="bg1"/>
              </a:solidFill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B5377-A0EC-3E0A-DBBD-4C0E80529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6" y="965917"/>
            <a:ext cx="10438581" cy="53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824755-CA30-5E95-3746-2F2B608BC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66490A9-2429-C575-55B4-BCBF8EA7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accent1"/>
                </a:solidFill>
              </a:rPr>
              <a:t>blok „Hypotéky“</a:t>
            </a:r>
            <a:endParaRPr lang="cs-CZ"/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20F8F6B6-4D5F-8EE1-4B60-C8F40EE6FC19}"/>
              </a:ext>
            </a:extLst>
          </p:cNvPr>
          <p:cNvSpPr txBox="1"/>
          <p:nvPr/>
        </p:nvSpPr>
        <p:spPr>
          <a:xfrm>
            <a:off x="8256772" y="4420760"/>
            <a:ext cx="3118441" cy="1016102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Jaromír Šindel</a:t>
            </a:r>
            <a:br>
              <a:rPr kumimoji="0" lang="cs-CZ" sz="2000" b="1" i="0" u="none" strike="noStrike" kern="1200" cap="none" spc="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1700" spc="4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Hlavní ekonom</a:t>
            </a:r>
            <a:endParaRPr kumimoji="0" lang="cs-CZ" sz="1700" b="0" i="0" u="none" strike="noStrike" kern="1200" cap="none" spc="4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700" spc="4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Česká bankovní asociace</a:t>
            </a:r>
            <a:endParaRPr kumimoji="0" lang="cs-CZ" sz="1700" b="0" i="0" u="none" strike="noStrike" kern="1200" cap="none" spc="4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F0256FB8-ED2D-5EEC-CFB9-308CE8BE9E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71" t="5208" r="11274" b="8093"/>
          <a:stretch/>
        </p:blipFill>
        <p:spPr>
          <a:xfrm>
            <a:off x="8430543" y="1341228"/>
            <a:ext cx="2768936" cy="28093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F31072E-1990-0158-5E0D-977BD9DD5463}"/>
              </a:ext>
            </a:extLst>
          </p:cNvPr>
          <p:cNvSpPr txBox="1"/>
          <p:nvPr/>
        </p:nvSpPr>
        <p:spPr>
          <a:xfrm>
            <a:off x="4992609" y="4420760"/>
            <a:ext cx="2592288" cy="1016102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Michal Skořepa</a:t>
            </a:r>
            <a:br>
              <a:rPr kumimoji="0" lang="cs-CZ" sz="2000" b="1" i="0" u="none" strike="noStrike" kern="1200" cap="none" spc="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700" i="0" u="none" strike="noStrike" kern="1200" cap="none" spc="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Analytik</a:t>
            </a:r>
            <a:endParaRPr kumimoji="0" lang="cs-CZ" sz="1700" b="0" i="0" u="none" strike="noStrike" kern="1200" cap="none" spc="4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700" spc="4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Česká spořitelna</a:t>
            </a:r>
            <a:endParaRPr kumimoji="0" lang="cs-CZ" sz="1700" b="0" i="0" u="none" strike="noStrike" kern="1200" cap="none" spc="4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9" name="Obrázek 10">
            <a:extLst>
              <a:ext uri="{FF2B5EF4-FFF2-40B4-BE49-F238E27FC236}">
                <a16:creationId xmlns:a16="http://schemas.microsoft.com/office/drawing/2014/main" id="{148C9F1A-3E87-0626-D558-B7994C48E6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3" t="1198" r="1395" b="2771"/>
          <a:stretch/>
        </p:blipFill>
        <p:spPr>
          <a:xfrm>
            <a:off x="4926508" y="1341228"/>
            <a:ext cx="2714372" cy="2781324"/>
          </a:xfrm>
          <a:prstGeom prst="rect">
            <a:avLst/>
          </a:prstGeom>
        </p:spPr>
      </p:pic>
      <p:sp>
        <p:nvSpPr>
          <p:cNvPr id="10" name="TextovéPole 7">
            <a:extLst>
              <a:ext uri="{FF2B5EF4-FFF2-40B4-BE49-F238E27FC236}">
                <a16:creationId xmlns:a16="http://schemas.microsoft.com/office/drawing/2014/main" id="{53F15AF1-859B-8F47-C485-5BB42E9FD229}"/>
              </a:ext>
            </a:extLst>
          </p:cNvPr>
          <p:cNvSpPr txBox="1"/>
          <p:nvPr/>
        </p:nvSpPr>
        <p:spPr>
          <a:xfrm>
            <a:off x="1291868" y="4392715"/>
            <a:ext cx="2592288" cy="1016102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Helena Horská</a:t>
            </a:r>
            <a:br>
              <a:rPr kumimoji="0" lang="cs-CZ" sz="2000" b="1" i="0" u="none" strike="noStrike" kern="1200" cap="none" spc="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1700" spc="4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Hlavní ekonomka</a:t>
            </a:r>
            <a:endParaRPr kumimoji="0" lang="cs-CZ" sz="1700" b="0" i="0" u="none" strike="noStrike" kern="1200" cap="none" spc="4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700" spc="4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Raiffeisenbank</a:t>
            </a:r>
            <a:endParaRPr kumimoji="0" lang="cs-CZ" sz="1700" b="0" i="0" u="none" strike="noStrike" kern="1200" cap="none" spc="4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5681C3-BFCD-6483-D9BB-CBAE60C0B3AD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13" name="Přímá spojnice 7">
              <a:extLst>
                <a:ext uri="{FF2B5EF4-FFF2-40B4-BE49-F238E27FC236}">
                  <a16:creationId xmlns:a16="http://schemas.microsoft.com/office/drawing/2014/main" id="{139637EC-DF75-A9DE-181C-2CFB654D4EED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2">
              <a:extLst>
                <a:ext uri="{FF2B5EF4-FFF2-40B4-BE49-F238E27FC236}">
                  <a16:creationId xmlns:a16="http://schemas.microsoft.com/office/drawing/2014/main" id="{3A3ACA8E-7DD6-7FC7-E174-407473B35F0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01429DE-3064-138B-75B7-626C7D5C7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549" y="1322866"/>
            <a:ext cx="2694271" cy="28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21DBF7-BD1A-DEA4-1066-FA619F1A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58E3C5B-BEE1-9EDA-F647-6AFCD8F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89" y="305125"/>
            <a:ext cx="11230486" cy="534873"/>
          </a:xfrm>
        </p:spPr>
        <p:txBody>
          <a:bodyPr>
            <a:normAutofit/>
          </a:bodyPr>
          <a:lstStyle/>
          <a:p>
            <a:r>
              <a:rPr lang="cs-CZ"/>
              <a:t>Růst cen obydlí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6002C37-7CAB-3265-84FF-68E9B0113C75}"/>
              </a:ext>
            </a:extLst>
          </p:cNvPr>
          <p:cNvSpPr txBox="1"/>
          <p:nvPr/>
        </p:nvSpPr>
        <p:spPr>
          <a:xfrm>
            <a:off x="347724" y="1038695"/>
            <a:ext cx="1149655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0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>
              <a:solidFill>
                <a:schemeClr val="bg1"/>
              </a:solidFill>
            </a:endParaRPr>
          </a:p>
          <a:p>
            <a:r>
              <a:rPr lang="cs-CZ" sz="1200">
                <a:solidFill>
                  <a:schemeClr val="bg1"/>
                </a:solidFill>
              </a:rPr>
              <a:t>     + inflace (2 % ?) - pokles kvality obydlí (1 % po započtení oprav a údržby ?)</a:t>
            </a:r>
          </a:p>
          <a:p>
            <a:endParaRPr lang="cs-CZ" sz="2000">
              <a:solidFill>
                <a:schemeClr val="bg1"/>
              </a:solidFill>
            </a:endParaRPr>
          </a:p>
          <a:p>
            <a:endParaRPr lang="cs-CZ" sz="2000">
              <a:solidFill>
                <a:schemeClr val="bg1"/>
              </a:solidFill>
            </a:endParaRPr>
          </a:p>
          <a:p>
            <a:endParaRPr lang="cs-CZ" sz="2000">
              <a:solidFill>
                <a:schemeClr val="bg1"/>
              </a:solidFill>
            </a:endParaRPr>
          </a:p>
          <a:p>
            <a:endParaRPr lang="cs-CZ" sz="2000">
              <a:solidFill>
                <a:schemeClr val="bg1"/>
              </a:solidFill>
            </a:endParaRPr>
          </a:p>
          <a:p>
            <a:endParaRPr lang="cs-CZ" sz="2000">
              <a:solidFill>
                <a:schemeClr val="bg1"/>
              </a:solidFill>
            </a:endParaRPr>
          </a:p>
          <a:p>
            <a:endParaRPr lang="cs-CZ" sz="2000">
              <a:solidFill>
                <a:schemeClr val="bg1"/>
              </a:solidFill>
            </a:endParaRPr>
          </a:p>
          <a:p>
            <a:endParaRPr lang="cs-CZ" sz="2000">
              <a:solidFill>
                <a:schemeClr val="bg1"/>
              </a:solidFill>
            </a:endParaRPr>
          </a:p>
          <a:p>
            <a:r>
              <a:rPr lang="cs-CZ" sz="1200">
                <a:solidFill>
                  <a:schemeClr val="bg1"/>
                </a:solidFill>
              </a:rPr>
              <a:t>     - pokles kvality obydlí (1 % po započtení oprav a údržby ?)</a:t>
            </a:r>
          </a:p>
          <a:p>
            <a:endParaRPr lang="cs-CZ" sz="2000">
              <a:solidFill>
                <a:schemeClr val="bg1"/>
              </a:solidFill>
            </a:endParaRPr>
          </a:p>
        </p:txBody>
      </p:sp>
      <p:graphicFrame>
        <p:nvGraphicFramePr>
          <p:cNvPr id="5" name="Tabulka 10">
            <a:extLst>
              <a:ext uri="{FF2B5EF4-FFF2-40B4-BE49-F238E27FC236}">
                <a16:creationId xmlns:a16="http://schemas.microsoft.com/office/drawing/2014/main" id="{78F9A5BA-1E15-BBC3-BB65-2503A4F7B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74656"/>
              </p:ext>
            </p:extLst>
          </p:nvPr>
        </p:nvGraphicFramePr>
        <p:xfrm>
          <a:off x="480756" y="1176173"/>
          <a:ext cx="11230485" cy="1493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83074">
                  <a:extLst>
                    <a:ext uri="{9D8B030D-6E8A-4147-A177-3AD203B41FA5}">
                      <a16:colId xmlns:a16="http://schemas.microsoft.com/office/drawing/2014/main" val="642651500"/>
                    </a:ext>
                  </a:extLst>
                </a:gridCol>
                <a:gridCol w="996252">
                  <a:extLst>
                    <a:ext uri="{9D8B030D-6E8A-4147-A177-3AD203B41FA5}">
                      <a16:colId xmlns:a16="http://schemas.microsoft.com/office/drawing/2014/main" val="250208365"/>
                    </a:ext>
                  </a:extLst>
                </a:gridCol>
                <a:gridCol w="3532168">
                  <a:extLst>
                    <a:ext uri="{9D8B030D-6E8A-4147-A177-3AD203B41FA5}">
                      <a16:colId xmlns:a16="http://schemas.microsoft.com/office/drawing/2014/main" val="918855147"/>
                    </a:ext>
                  </a:extLst>
                </a:gridCol>
                <a:gridCol w="2626484">
                  <a:extLst>
                    <a:ext uri="{9D8B030D-6E8A-4147-A177-3AD203B41FA5}">
                      <a16:colId xmlns:a16="http://schemas.microsoft.com/office/drawing/2014/main" val="2014745031"/>
                    </a:ext>
                  </a:extLst>
                </a:gridCol>
                <a:gridCol w="1992507">
                  <a:extLst>
                    <a:ext uri="{9D8B030D-6E8A-4147-A177-3AD203B41FA5}">
                      <a16:colId xmlns:a16="http://schemas.microsoft.com/office/drawing/2014/main" val="4171077597"/>
                    </a:ext>
                  </a:extLst>
                </a:gridCol>
              </a:tblGrid>
              <a:tr h="613780"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Reálně, </a:t>
                      </a:r>
                      <a:r>
                        <a:rPr lang="cs-CZ" sz="2000" b="0" err="1">
                          <a:solidFill>
                            <a:schemeClr val="bg1"/>
                          </a:solidFill>
                        </a:rPr>
                        <a:t>konst</a:t>
                      </a:r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. kvalita (OECD)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1970-2019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2000-2019</a:t>
                      </a:r>
                    </a:p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(boom, GFC, nízké sazby)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2010-2019</a:t>
                      </a:r>
                    </a:p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(GFC, nízké sazby)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2015-2019</a:t>
                      </a:r>
                    </a:p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(nízké sazby)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093691"/>
                  </a:ext>
                </a:extLst>
              </a:tr>
              <a:tr h="346919"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Česko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6,4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623170"/>
                  </a:ext>
                </a:extLst>
              </a:tr>
              <a:tr h="346919"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Průměr OECD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576524"/>
                  </a:ext>
                </a:extLst>
              </a:tr>
            </a:tbl>
          </a:graphicData>
        </a:graphic>
      </p:graphicFrame>
      <p:graphicFrame>
        <p:nvGraphicFramePr>
          <p:cNvPr id="6" name="Tabulka 11">
            <a:extLst>
              <a:ext uri="{FF2B5EF4-FFF2-40B4-BE49-F238E27FC236}">
                <a16:creationId xmlns:a16="http://schemas.microsoft.com/office/drawing/2014/main" id="{D4D8BC61-517A-9845-0F3E-63E4613C1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8094"/>
              </p:ext>
            </p:extLst>
          </p:nvPr>
        </p:nvGraphicFramePr>
        <p:xfrm>
          <a:off x="480756" y="3589265"/>
          <a:ext cx="9220524" cy="1493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41885">
                  <a:extLst>
                    <a:ext uri="{9D8B030D-6E8A-4147-A177-3AD203B41FA5}">
                      <a16:colId xmlns:a16="http://schemas.microsoft.com/office/drawing/2014/main" val="3431383070"/>
                    </a:ext>
                  </a:extLst>
                </a:gridCol>
                <a:gridCol w="2830863">
                  <a:extLst>
                    <a:ext uri="{9D8B030D-6E8A-4147-A177-3AD203B41FA5}">
                      <a16:colId xmlns:a16="http://schemas.microsoft.com/office/drawing/2014/main" val="3908129288"/>
                    </a:ext>
                  </a:extLst>
                </a:gridCol>
                <a:gridCol w="2547776">
                  <a:extLst>
                    <a:ext uri="{9D8B030D-6E8A-4147-A177-3AD203B41FA5}">
                      <a16:colId xmlns:a16="http://schemas.microsoft.com/office/drawing/2014/main" val="162025379"/>
                    </a:ext>
                  </a:extLst>
                </a:gridCol>
              </a:tblGrid>
              <a:tr h="392771"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Nominálně, </a:t>
                      </a:r>
                      <a:r>
                        <a:rPr lang="cs-CZ" sz="2000" b="0" err="1">
                          <a:solidFill>
                            <a:schemeClr val="bg1"/>
                          </a:solidFill>
                        </a:rPr>
                        <a:t>konst</a:t>
                      </a:r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. kvalita</a:t>
                      </a:r>
                    </a:p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cs-CZ" sz="2000" b="0" err="1">
                          <a:solidFill>
                            <a:schemeClr val="bg1"/>
                          </a:solidFill>
                        </a:rPr>
                        <a:t>Eurostat</a:t>
                      </a:r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2010-2019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(GFC, nízké sazby)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2015-2019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>
                          <a:solidFill>
                            <a:schemeClr val="bg1"/>
                          </a:solidFill>
                        </a:rPr>
                        <a:t>(nízké sazby)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7372052"/>
                  </a:ext>
                </a:extLst>
              </a:tr>
              <a:tr h="235663"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Česko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8,1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495428"/>
                  </a:ext>
                </a:extLst>
              </a:tr>
              <a:tr h="235663"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Průměr EU16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>
                          <a:solidFill>
                            <a:schemeClr val="bg1"/>
                          </a:solidFill>
                        </a:rPr>
                        <a:t>3,9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97069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482306F-AD75-EA7E-DCE4-3CC64491D7AF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267F9BE3-2D70-FB0A-4F8E-BDC46F36D7CD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12">
              <a:extLst>
                <a:ext uri="{FF2B5EF4-FFF2-40B4-BE49-F238E27FC236}">
                  <a16:creationId xmlns:a16="http://schemas.microsoft.com/office/drawing/2014/main" id="{0CA37C53-69EE-641B-F0D6-D3FC3DA4CBBD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662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9E65CD-D747-9290-C5D4-4F96C7E01232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4" name="Přímá spojnice 7">
              <a:extLst>
                <a:ext uri="{FF2B5EF4-FFF2-40B4-BE49-F238E27FC236}">
                  <a16:creationId xmlns:a16="http://schemas.microsoft.com/office/drawing/2014/main" id="{50560BBD-3B99-E951-76D7-568097ADD9EC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Přímá spojnice 12">
              <a:extLst>
                <a:ext uri="{FF2B5EF4-FFF2-40B4-BE49-F238E27FC236}">
                  <a16:creationId xmlns:a16="http://schemas.microsoft.com/office/drawing/2014/main" id="{99476A19-7DC9-0775-78AF-788F21249698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Nadpis 3">
            <a:extLst>
              <a:ext uri="{FF2B5EF4-FFF2-40B4-BE49-F238E27FC236}">
                <a16:creationId xmlns:a16="http://schemas.microsoft.com/office/drawing/2014/main" id="{4F0CE72D-8600-5930-15E5-EBD5F9538D43}"/>
              </a:ext>
            </a:extLst>
          </p:cNvPr>
          <p:cNvSpPr txBox="1">
            <a:spLocks/>
          </p:cNvSpPr>
          <p:nvPr/>
        </p:nvSpPr>
        <p:spPr>
          <a:xfrm>
            <a:off x="633905" y="298253"/>
            <a:ext cx="11230486" cy="53487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chemeClr val="bg1"/>
                </a:solidFill>
                <a:latin typeface="Arial"/>
                <a:cs typeface="Arial"/>
              </a:rPr>
              <a:t>Index cen nemovitostí, HPI </a:t>
            </a:r>
            <a:r>
              <a:rPr lang="cs-CZ" b="0">
                <a:solidFill>
                  <a:schemeClr val="bg1"/>
                </a:solidFill>
                <a:latin typeface="Arial"/>
                <a:cs typeface="Arial"/>
              </a:rPr>
              <a:t>(3Q 2008 = 100 %)</a:t>
            </a:r>
            <a:endParaRPr lang="en-US" b="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Zástupný symbol pro datum 4">
            <a:extLst>
              <a:ext uri="{FF2B5EF4-FFF2-40B4-BE49-F238E27FC236}">
                <a16:creationId xmlns:a16="http://schemas.microsoft.com/office/drawing/2014/main" id="{470350F6-B054-E201-D838-A595C76BB28F}"/>
              </a:ext>
            </a:extLst>
          </p:cNvPr>
          <p:cNvSpPr txBox="1">
            <a:spLocks/>
          </p:cNvSpPr>
          <p:nvPr/>
        </p:nvSpPr>
        <p:spPr>
          <a:xfrm>
            <a:off x="9015640" y="6318496"/>
            <a:ext cx="20764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>
                <a:solidFill>
                  <a:schemeClr val="bg1"/>
                </a:solidFill>
              </a:rPr>
              <a:t>Pramen: LSEG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693E3D-1542-6462-741D-2205BABAD73C}"/>
              </a:ext>
            </a:extLst>
          </p:cNvPr>
          <p:cNvGrpSpPr/>
          <p:nvPr/>
        </p:nvGrpSpPr>
        <p:grpSpPr>
          <a:xfrm>
            <a:off x="1937632" y="918699"/>
            <a:ext cx="8112708" cy="5398939"/>
            <a:chOff x="1468709" y="1013949"/>
            <a:chExt cx="8112708" cy="53989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C05B57-AD44-5EF6-979E-97A256790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81" t="7246" r="361" b="-145"/>
            <a:stretch>
              <a:fillRect/>
            </a:stretch>
          </p:blipFill>
          <p:spPr>
            <a:xfrm>
              <a:off x="1468709" y="1013949"/>
              <a:ext cx="8101745" cy="469672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2D7ABE-E8EB-BD1B-FD6F-76D0EF94F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2236" y="5639898"/>
              <a:ext cx="8099181" cy="772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0289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07B5-7CD9-F384-77A9-EE414B208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E8FF80D-619D-F255-C93C-12A38B3CB714}"/>
              </a:ext>
            </a:extLst>
          </p:cNvPr>
          <p:cNvCxnSpPr>
            <a:cxnSpLocks/>
          </p:cNvCxnSpPr>
          <p:nvPr/>
        </p:nvCxnSpPr>
        <p:spPr>
          <a:xfrm>
            <a:off x="335527" y="450086"/>
            <a:ext cx="0" cy="593982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4DDFEBF9-F200-0F34-7E8E-E83DE397FCBD}"/>
              </a:ext>
            </a:extLst>
          </p:cNvPr>
          <p:cNvSpPr txBox="1">
            <a:spLocks/>
          </p:cNvSpPr>
          <p:nvPr/>
        </p:nvSpPr>
        <p:spPr>
          <a:xfrm>
            <a:off x="395703" y="493631"/>
            <a:ext cx="9963646" cy="516371"/>
          </a:xfrm>
          <a:prstGeom prst="rect">
            <a:avLst/>
          </a:prstGeom>
        </p:spPr>
        <p:txBody>
          <a:bodyPr vert="horz" lIns="91437" tIns="45719" rIns="91437" bIns="45719" rtlCol="0" anchor="b">
            <a:no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199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Růst cen nemovitostí bude pokračovat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925B689-D2E9-6DAC-BD4F-312103B7D899}"/>
              </a:ext>
            </a:extLst>
          </p:cNvPr>
          <p:cNvCxnSpPr>
            <a:cxnSpLocks/>
          </p:cNvCxnSpPr>
          <p:nvPr/>
        </p:nvCxnSpPr>
        <p:spPr>
          <a:xfrm>
            <a:off x="11848550" y="450086"/>
            <a:ext cx="0" cy="593982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599BD26-6D08-6E1D-C4DD-5FD9DBB36C94}"/>
              </a:ext>
            </a:extLst>
          </p:cNvPr>
          <p:cNvCxnSpPr>
            <a:cxnSpLocks/>
          </p:cNvCxnSpPr>
          <p:nvPr/>
        </p:nvCxnSpPr>
        <p:spPr>
          <a:xfrm>
            <a:off x="8020010" y="1260158"/>
            <a:ext cx="0" cy="434098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C37A850D-3702-8BC0-F538-10EAE76226BC}"/>
              </a:ext>
            </a:extLst>
          </p:cNvPr>
          <p:cNvCxnSpPr>
            <a:cxnSpLocks/>
          </p:cNvCxnSpPr>
          <p:nvPr/>
        </p:nvCxnSpPr>
        <p:spPr>
          <a:xfrm>
            <a:off x="4160149" y="1260158"/>
            <a:ext cx="0" cy="434098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E5B37C8-803C-0FA1-2FDF-D5193005D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9" y="5706521"/>
            <a:ext cx="1426239" cy="501157"/>
          </a:xfrm>
          <a:prstGeom prst="rect">
            <a:avLst/>
          </a:prstGeom>
        </p:spPr>
      </p:pic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58B41A7-65F9-2AEE-D22B-C2C1DF7AAE24}"/>
              </a:ext>
            </a:extLst>
          </p:cNvPr>
          <p:cNvSpPr txBox="1">
            <a:spLocks/>
          </p:cNvSpPr>
          <p:nvPr/>
        </p:nvSpPr>
        <p:spPr bwMode="auto">
          <a:xfrm>
            <a:off x="399733" y="4378854"/>
            <a:ext cx="3662061" cy="138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400"/>
              </a:spcAf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2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/>
              </a:buBlip>
              <a:defRPr sz="1400" b="0">
                <a:solidFill>
                  <a:schemeClr val="tx2"/>
                </a:solidFill>
                <a:latin typeface="+mn-lt"/>
              </a:defRPr>
            </a:lvl2pPr>
            <a:lvl3pPr marL="360363" indent="-173038" algn="l" rtl="0" eaLnBrk="1" fontAlgn="base" hangingPunct="1">
              <a:lnSpc>
                <a:spcPct val="125000"/>
              </a:lnSpc>
              <a:spcBef>
                <a:spcPts val="20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</a:defRPr>
            </a:lvl3pPr>
            <a:lvl4pPr marL="532800" indent="-179388" algn="l" rtl="0" eaLnBrk="1" fontAlgn="base" hangingPunct="1">
              <a:lnSpc>
                <a:spcPct val="125000"/>
              </a:lnSpc>
              <a:spcBef>
                <a:spcPts val="540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100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20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12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858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FF0000"/>
                </a:solidFill>
                <a:latin typeface="+mn-lt"/>
              </a:defRPr>
            </a:lvl6pPr>
            <a:lvl7pPr marL="2687916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3232304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3776692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cs-CZ" b="1" kern="0">
                <a:solidFill>
                  <a:schemeClr val="bg1"/>
                </a:solidFill>
                <a:latin typeface="Arial"/>
                <a:cs typeface="Arial"/>
              </a:rPr>
              <a:t>Růst cen nemovitostí bude pokračovat</a:t>
            </a:r>
            <a:endParaRPr lang="cs-CZ" b="1" ker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>
              <a:lnSpc>
                <a:spcPct val="114000"/>
              </a:lnSpc>
            </a:pPr>
            <a:r>
              <a:rPr lang="cs-CZ" kern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Očekáváme, že ceny bytů si udrží růstovou dynamiku, ceny domů se budou zvyšovat mírněji. V roce 2025 předpokládáme růst cen nemovitostí o 8,0 %, v roce 2026 o 8,6 %.</a:t>
            </a:r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4F9C5730-400D-A810-8A8C-D67180BB36C5}"/>
              </a:ext>
            </a:extLst>
          </p:cNvPr>
          <p:cNvSpPr txBox="1">
            <a:spLocks/>
          </p:cNvSpPr>
          <p:nvPr/>
        </p:nvSpPr>
        <p:spPr bwMode="auto">
          <a:xfrm>
            <a:off x="4338938" y="4383194"/>
            <a:ext cx="3600447" cy="219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400"/>
              </a:spcAf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2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/>
              </a:buBlip>
              <a:defRPr sz="1400" b="0">
                <a:solidFill>
                  <a:schemeClr val="tx2"/>
                </a:solidFill>
                <a:latin typeface="+mn-lt"/>
              </a:defRPr>
            </a:lvl2pPr>
            <a:lvl3pPr marL="360363" indent="-173038" algn="l" rtl="0" eaLnBrk="1" fontAlgn="base" hangingPunct="1">
              <a:lnSpc>
                <a:spcPct val="125000"/>
              </a:lnSpc>
              <a:spcBef>
                <a:spcPts val="20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</a:defRPr>
            </a:lvl3pPr>
            <a:lvl4pPr marL="532800" indent="-179388" algn="l" rtl="0" eaLnBrk="1" fontAlgn="base" hangingPunct="1">
              <a:lnSpc>
                <a:spcPct val="125000"/>
              </a:lnSpc>
              <a:spcBef>
                <a:spcPts val="540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100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20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12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858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FF0000"/>
                </a:solidFill>
                <a:latin typeface="+mn-lt"/>
              </a:defRPr>
            </a:lvl6pPr>
            <a:lvl7pPr marL="2687916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3232304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3776692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cs-CZ" b="1" kern="0">
                <a:solidFill>
                  <a:schemeClr val="bg1"/>
                </a:solidFill>
                <a:latin typeface="Arial"/>
                <a:cs typeface="Arial"/>
              </a:rPr>
              <a:t>Bydlení - finanční (ne)dostupnost</a:t>
            </a:r>
            <a:endParaRPr lang="cs-CZ" b="1" ker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>
                <a:solidFill>
                  <a:schemeClr val="bg1"/>
                </a:solidFill>
                <a:latin typeface="Arial"/>
                <a:ea typeface="Calibri"/>
                <a:cs typeface="Calibri"/>
              </a:rPr>
              <a:t>Ceny vlastnického bydlení (2024) se v průměru v ČR od roku 2015 zvýšily dvojnásobně. Ceny nemovitostí rostou o 20 </a:t>
            </a:r>
            <a:r>
              <a:rPr lang="cs-CZ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p.b</a:t>
            </a:r>
            <a:r>
              <a:rPr lang="cs-CZ">
                <a:solidFill>
                  <a:schemeClr val="bg1"/>
                </a:solidFill>
                <a:latin typeface="Arial"/>
                <a:ea typeface="Calibri"/>
                <a:cs typeface="Calibri"/>
              </a:rPr>
              <a:t>. rychleji než příjmy. ČR je s tímto ukazatelem  třetí v nedostupnosti vlastnického bydlení. Hůře je na tom jen Portugalsko a Nizozemsko.</a:t>
            </a:r>
            <a:endParaRPr lang="en-US">
              <a:solidFill>
                <a:schemeClr val="bg1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4C3E1ED4-A271-6E83-D5A6-B704DB4711A4}"/>
              </a:ext>
            </a:extLst>
          </p:cNvPr>
          <p:cNvSpPr txBox="1">
            <a:spLocks/>
          </p:cNvSpPr>
          <p:nvPr/>
        </p:nvSpPr>
        <p:spPr bwMode="auto">
          <a:xfrm>
            <a:off x="8241347" y="4385539"/>
            <a:ext cx="3527489" cy="210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400"/>
              </a:spcAf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2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/>
              </a:buBlip>
              <a:defRPr sz="1400" b="0">
                <a:solidFill>
                  <a:schemeClr val="tx2"/>
                </a:solidFill>
                <a:latin typeface="+mn-lt"/>
              </a:defRPr>
            </a:lvl2pPr>
            <a:lvl3pPr marL="360363" indent="-173038" algn="l" rtl="0" eaLnBrk="1" fontAlgn="base" hangingPunct="1">
              <a:lnSpc>
                <a:spcPct val="125000"/>
              </a:lnSpc>
              <a:spcBef>
                <a:spcPts val="20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</a:defRPr>
            </a:lvl3pPr>
            <a:lvl4pPr marL="532800" indent="-179388" algn="l" rtl="0" eaLnBrk="1" fontAlgn="base" hangingPunct="1">
              <a:lnSpc>
                <a:spcPct val="125000"/>
              </a:lnSpc>
              <a:spcBef>
                <a:spcPts val="540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100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20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12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858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FF0000"/>
                </a:solidFill>
                <a:latin typeface="+mn-lt"/>
              </a:defRPr>
            </a:lvl6pPr>
            <a:lvl7pPr marL="2687916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3232304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3776692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cs-CZ" b="1" kern="0">
                <a:solidFill>
                  <a:schemeClr val="bg1"/>
                </a:solidFill>
                <a:latin typeface="Arial"/>
                <a:cs typeface="Arial"/>
              </a:rPr>
              <a:t>V Praze je blaze ale draze</a:t>
            </a:r>
            <a:endParaRPr lang="cs-CZ" b="1" ker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>
              <a:lnSpc>
                <a:spcPct val="114000"/>
              </a:lnSpc>
            </a:pPr>
            <a:r>
              <a:rPr lang="cs-CZ" kern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Růst cen vlastnického bydlení ovlivňuje ceny nájmů, i když s mírným zpožděním. V nájmu v ČR žije 20 % domácností. Cena nájmu jednopokojového bytu v Praze se od roku 2016 do roku 2024 zvýšila o 56 %, náklady na pronájem dvoupokojového bytu vzrostly o 55 % a třípokojového bytu o 50 %.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58794AC-4197-4112-127B-F457E1C4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1" y="1010138"/>
            <a:ext cx="3766424" cy="32008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BE1C653-0F3C-7018-9E14-860756948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390" y="1010138"/>
            <a:ext cx="3766423" cy="31137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221FA77-ACDA-77B4-F607-865A21D7E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724" y="1010138"/>
            <a:ext cx="3716826" cy="32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06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280A0F-7E86-2E52-3D33-F83604272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B897758-33CD-2492-2E5A-37EC702BCDC4}"/>
              </a:ext>
            </a:extLst>
          </p:cNvPr>
          <p:cNvCxnSpPr>
            <a:cxnSpLocks/>
          </p:cNvCxnSpPr>
          <p:nvPr/>
        </p:nvCxnSpPr>
        <p:spPr>
          <a:xfrm>
            <a:off x="335527" y="450086"/>
            <a:ext cx="0" cy="593982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35BE4658-BD67-133D-0678-D87E9C5EF25B}"/>
              </a:ext>
            </a:extLst>
          </p:cNvPr>
          <p:cNvSpPr txBox="1">
            <a:spLocks/>
          </p:cNvSpPr>
          <p:nvPr/>
        </p:nvSpPr>
        <p:spPr>
          <a:xfrm>
            <a:off x="343449" y="372765"/>
            <a:ext cx="11113103" cy="555114"/>
          </a:xfrm>
          <a:prstGeom prst="rect">
            <a:avLst/>
          </a:prstGeom>
        </p:spPr>
        <p:txBody>
          <a:bodyPr vert="horz" lIns="91437" tIns="45719" rIns="91437" bIns="45719" rtlCol="0" anchor="b">
            <a:no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199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Bytový fond – zdroj nerovnováhy na trhu nemovitostí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AD8457C-5336-D174-319F-F1EB022E2692}"/>
              </a:ext>
            </a:extLst>
          </p:cNvPr>
          <p:cNvCxnSpPr>
            <a:cxnSpLocks/>
          </p:cNvCxnSpPr>
          <p:nvPr/>
        </p:nvCxnSpPr>
        <p:spPr>
          <a:xfrm>
            <a:off x="11848550" y="450086"/>
            <a:ext cx="0" cy="593982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B2710691-212E-7C02-0260-3F80CFC3A22F}"/>
              </a:ext>
            </a:extLst>
          </p:cNvPr>
          <p:cNvCxnSpPr>
            <a:cxnSpLocks/>
          </p:cNvCxnSpPr>
          <p:nvPr/>
        </p:nvCxnSpPr>
        <p:spPr>
          <a:xfrm>
            <a:off x="4160149" y="1260158"/>
            <a:ext cx="0" cy="434098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7524E8-2284-5974-5F4A-37358BDECC91}"/>
              </a:ext>
            </a:extLst>
          </p:cNvPr>
          <p:cNvSpPr txBox="1"/>
          <p:nvPr/>
        </p:nvSpPr>
        <p:spPr>
          <a:xfrm>
            <a:off x="404224" y="1008973"/>
            <a:ext cx="2742486" cy="400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Bytový fond</a:t>
            </a:r>
            <a:endParaRPr lang="en-US" sz="2000">
              <a:cs typeface="Arial"/>
            </a:endParaRPr>
          </a:p>
        </p:txBody>
      </p:sp>
      <p:sp>
        <p:nvSpPr>
          <p:cNvPr id="9" name="TextovéPole 14">
            <a:extLst>
              <a:ext uri="{FF2B5EF4-FFF2-40B4-BE49-F238E27FC236}">
                <a16:creationId xmlns:a16="http://schemas.microsoft.com/office/drawing/2014/main" id="{A49A6D0C-CF6C-AD13-A132-B2247816E46D}"/>
              </a:ext>
            </a:extLst>
          </p:cNvPr>
          <p:cNvSpPr txBox="1"/>
          <p:nvPr/>
        </p:nvSpPr>
        <p:spPr>
          <a:xfrm>
            <a:off x="4229211" y="1011409"/>
            <a:ext cx="7532627" cy="369308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spc="150">
                <a:solidFill>
                  <a:schemeClr val="bg1"/>
                </a:solidFill>
                <a:ea typeface="+mj-ea"/>
                <a:cs typeface="+mj-cs"/>
              </a:rPr>
              <a:t>Nedostatek bytů v ČR - odhad  mezery v bytové výstavbě</a:t>
            </a:r>
            <a:endParaRPr lang="en-US">
              <a:solidFill>
                <a:schemeClr val="bg1"/>
              </a:solidFill>
              <a:ea typeface="+mj-ea"/>
              <a:cs typeface="Arial"/>
            </a:endParaRP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FA609C76-A5D2-FBE6-D8B1-B61DE1B35AE2}"/>
              </a:ext>
            </a:extLst>
          </p:cNvPr>
          <p:cNvSpPr txBox="1">
            <a:spLocks/>
          </p:cNvSpPr>
          <p:nvPr/>
        </p:nvSpPr>
        <p:spPr bwMode="auto">
          <a:xfrm>
            <a:off x="4368874" y="5602246"/>
            <a:ext cx="7542040" cy="88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400"/>
              </a:spcAf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2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/>
              </a:buBlip>
              <a:defRPr sz="1400" b="0">
                <a:solidFill>
                  <a:schemeClr val="tx2"/>
                </a:solidFill>
                <a:latin typeface="+mn-lt"/>
              </a:defRPr>
            </a:lvl2pPr>
            <a:lvl3pPr marL="360363" indent="-173038" algn="l" rtl="0" eaLnBrk="1" fontAlgn="base" hangingPunct="1">
              <a:lnSpc>
                <a:spcPct val="125000"/>
              </a:lnSpc>
              <a:spcBef>
                <a:spcPts val="20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</a:defRPr>
            </a:lvl3pPr>
            <a:lvl4pPr marL="532800" indent="-179388" algn="l" rtl="0" eaLnBrk="1" fontAlgn="base" hangingPunct="1">
              <a:lnSpc>
                <a:spcPct val="125000"/>
              </a:lnSpc>
              <a:spcBef>
                <a:spcPts val="540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100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20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12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858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FF0000"/>
                </a:solidFill>
                <a:latin typeface="+mn-lt"/>
              </a:defRPr>
            </a:lvl6pPr>
            <a:lvl7pPr marL="2687916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3232304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3776692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3999"/>
              </a:lnSpc>
              <a:spcAft>
                <a:spcPts val="600"/>
              </a:spcAft>
            </a:pPr>
            <a:r>
              <a:rPr lang="cs-CZ" kern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Bytová mezera se sice již výrazně nezvyšuje, ale poptávka po bytech stále roste a to i nejen z důvodu vnitřní</a:t>
            </a:r>
            <a:r>
              <a:rPr lang="cs-CZ" b="1" ker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cs-CZ" kern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vnější migrace ale i rostoucímu počtu </a:t>
            </a:r>
            <a:r>
              <a:rPr lang="cs-CZ" kern="0" err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singles</a:t>
            </a:r>
            <a:r>
              <a:rPr lang="cs-CZ" kern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 (z 23 % v </a:t>
            </a:r>
            <a:r>
              <a:rPr lang="cs-CZ" ker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2005</a:t>
            </a:r>
            <a:r>
              <a:rPr lang="cs-CZ" kern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 na aktuálních 32 % všech domácností tj cca +0,5 mil)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FEFAA19-ACD3-9E48-D26A-426C01930D8A}"/>
              </a:ext>
            </a:extLst>
          </p:cNvPr>
          <p:cNvSpPr txBox="1">
            <a:spLocks/>
          </p:cNvSpPr>
          <p:nvPr/>
        </p:nvSpPr>
        <p:spPr bwMode="auto">
          <a:xfrm>
            <a:off x="441486" y="5255676"/>
            <a:ext cx="3662061" cy="138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400"/>
              </a:spcAf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2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/>
              </a:buBlip>
              <a:defRPr sz="1400" b="0">
                <a:solidFill>
                  <a:schemeClr val="tx2"/>
                </a:solidFill>
                <a:latin typeface="+mn-lt"/>
              </a:defRPr>
            </a:lvl2pPr>
            <a:lvl3pPr marL="360363" indent="-173038" algn="l" rtl="0" eaLnBrk="1" fontAlgn="base" hangingPunct="1">
              <a:lnSpc>
                <a:spcPct val="125000"/>
              </a:lnSpc>
              <a:spcBef>
                <a:spcPts val="20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</a:defRPr>
            </a:lvl3pPr>
            <a:lvl4pPr marL="532800" indent="-179388" algn="l" rtl="0" eaLnBrk="1" fontAlgn="base" hangingPunct="1">
              <a:lnSpc>
                <a:spcPct val="125000"/>
              </a:lnSpc>
              <a:spcBef>
                <a:spcPts val="540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100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20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12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858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FF0000"/>
                </a:solidFill>
                <a:latin typeface="+mn-lt"/>
              </a:defRPr>
            </a:lvl6pPr>
            <a:lvl7pPr marL="2687916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3232304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3776692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3999"/>
              </a:lnSpc>
              <a:spcAft>
                <a:spcPts val="600"/>
              </a:spcAft>
            </a:pPr>
            <a:r>
              <a:rPr lang="cs-CZ" b="1" kern="0">
                <a:solidFill>
                  <a:schemeClr val="bg1"/>
                </a:solidFill>
                <a:latin typeface="Arial"/>
                <a:cs typeface="Arial"/>
              </a:rPr>
              <a:t>Bytový fond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cs-CZ" kern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Nejvíce obydlených bytů bylo v roce 2021 v Praze (630 tis.) a ve Středočeském kraji (560 tis.).  Nejvíce domů je ve Středočeském kraji (17 % všech domů, 399 tis.)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E5E96F-225B-C78F-8766-0E3F48037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09" y="1531291"/>
            <a:ext cx="3704643" cy="3350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5B6C2-04E2-EEE4-F1DF-4F24A4F7C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477" y="1266259"/>
            <a:ext cx="7395112" cy="41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79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336EE-912D-9D56-8D2E-3DDB8FA19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55A389F-F452-425E-1313-31F0A6AEAB16}"/>
              </a:ext>
            </a:extLst>
          </p:cNvPr>
          <p:cNvCxnSpPr>
            <a:cxnSpLocks/>
          </p:cNvCxnSpPr>
          <p:nvPr/>
        </p:nvCxnSpPr>
        <p:spPr>
          <a:xfrm>
            <a:off x="335527" y="450086"/>
            <a:ext cx="0" cy="593982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CC7CFDC9-7B4A-2387-40B0-D91174F53B5A}"/>
              </a:ext>
            </a:extLst>
          </p:cNvPr>
          <p:cNvSpPr txBox="1">
            <a:spLocks/>
          </p:cNvSpPr>
          <p:nvPr/>
        </p:nvSpPr>
        <p:spPr>
          <a:xfrm>
            <a:off x="395703" y="493631"/>
            <a:ext cx="9963646" cy="516371"/>
          </a:xfrm>
          <a:prstGeom prst="rect">
            <a:avLst/>
          </a:prstGeom>
        </p:spPr>
        <p:txBody>
          <a:bodyPr vert="horz" lIns="91437" tIns="45719" rIns="91437" bIns="45719" rtlCol="0" anchor="b">
            <a:no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15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Konec levných peněz 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0F530B8-029D-C281-64D7-94B5A80ABEAB}"/>
              </a:ext>
            </a:extLst>
          </p:cNvPr>
          <p:cNvCxnSpPr>
            <a:cxnSpLocks/>
          </p:cNvCxnSpPr>
          <p:nvPr/>
        </p:nvCxnSpPr>
        <p:spPr>
          <a:xfrm>
            <a:off x="11848550" y="450086"/>
            <a:ext cx="0" cy="593982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6043B5CB-5BEC-B2A8-AADB-1031F1DA1377}"/>
              </a:ext>
            </a:extLst>
          </p:cNvPr>
          <p:cNvCxnSpPr>
            <a:cxnSpLocks/>
          </p:cNvCxnSpPr>
          <p:nvPr/>
        </p:nvCxnSpPr>
        <p:spPr>
          <a:xfrm>
            <a:off x="8020010" y="1249720"/>
            <a:ext cx="0" cy="515517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47E32576-85D3-58D8-EBE3-5C4FF7DB450C}"/>
              </a:ext>
            </a:extLst>
          </p:cNvPr>
          <p:cNvCxnSpPr>
            <a:cxnSpLocks/>
          </p:cNvCxnSpPr>
          <p:nvPr/>
        </p:nvCxnSpPr>
        <p:spPr>
          <a:xfrm>
            <a:off x="4149711" y="1249720"/>
            <a:ext cx="10438" cy="514473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4A82DE83-B000-F969-57BA-DBC460889B13}"/>
              </a:ext>
            </a:extLst>
          </p:cNvPr>
          <p:cNvSpPr txBox="1">
            <a:spLocks/>
          </p:cNvSpPr>
          <p:nvPr/>
        </p:nvSpPr>
        <p:spPr bwMode="auto">
          <a:xfrm>
            <a:off x="4207555" y="4135892"/>
            <a:ext cx="3746680" cy="261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400"/>
              </a:spcAf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2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/>
              </a:buBlip>
              <a:defRPr sz="1400" b="0">
                <a:solidFill>
                  <a:schemeClr val="tx2"/>
                </a:solidFill>
                <a:latin typeface="+mn-lt"/>
              </a:defRPr>
            </a:lvl2pPr>
            <a:lvl3pPr marL="360363" indent="-173038" algn="l" rtl="0" eaLnBrk="1" fontAlgn="base" hangingPunct="1">
              <a:lnSpc>
                <a:spcPct val="125000"/>
              </a:lnSpc>
              <a:spcBef>
                <a:spcPts val="20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</a:defRPr>
            </a:lvl3pPr>
            <a:lvl4pPr marL="532800" indent="-179388" algn="l" rtl="0" eaLnBrk="1" fontAlgn="base" hangingPunct="1">
              <a:lnSpc>
                <a:spcPct val="125000"/>
              </a:lnSpc>
              <a:spcBef>
                <a:spcPts val="540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100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20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12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858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FF0000"/>
                </a:solidFill>
                <a:latin typeface="+mn-lt"/>
              </a:defRPr>
            </a:lvl6pPr>
            <a:lvl7pPr marL="2687916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3232304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3776692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3999"/>
              </a:lnSpc>
              <a:spcAft>
                <a:spcPts val="600"/>
              </a:spcAft>
            </a:pPr>
            <a:r>
              <a:rPr lang="cs-CZ" b="1" kern="0">
                <a:solidFill>
                  <a:schemeClr val="bg1"/>
                </a:solidFill>
                <a:latin typeface="Arial"/>
                <a:cs typeface="Arial"/>
              </a:rPr>
              <a:t>Strmější výnosová křivka - dražší hypotéky?</a:t>
            </a:r>
            <a:endParaRPr lang="en-US" ker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cs-CZ" sz="1200" kern="0">
                <a:solidFill>
                  <a:schemeClr val="bg1"/>
                </a:solidFill>
                <a:latin typeface="Arial"/>
                <a:cs typeface="Arial"/>
              </a:rPr>
              <a:t>Česká výnosová křivka se v posledních týdnech a měsících odvíjí zejména od geopolitických událostí (ohlášení cel, „americký výprodej“) a očekávání finančních trhů ohledně postupu měnové politiky </a:t>
            </a:r>
            <a:r>
              <a:rPr lang="cs-CZ" sz="1200" kern="0" err="1">
                <a:solidFill>
                  <a:schemeClr val="bg1"/>
                </a:solidFill>
                <a:latin typeface="Arial"/>
                <a:cs typeface="Arial"/>
              </a:rPr>
              <a:t>Fedu</a:t>
            </a:r>
            <a:r>
              <a:rPr lang="cs-CZ" sz="1200" kern="0">
                <a:solidFill>
                  <a:schemeClr val="bg1"/>
                </a:solidFill>
                <a:latin typeface="Arial"/>
                <a:cs typeface="Arial"/>
              </a:rPr>
              <a:t> ale i ČNB. Fed sice nejspíše přistoupí k pozvolnému snižování sazeb, ale ČNB už výrazně neuvolní. Přičteme-li faktory vyšších výdajů na obranu a nejistého výsledku parlamentních voleb, výnos desetiletého dluhopisu zůstane nadále nad 4 %. </a:t>
            </a:r>
            <a:endParaRPr lang="en-US" sz="1200" ker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3999"/>
              </a:lnSpc>
              <a:spcAft>
                <a:spcPts val="600"/>
              </a:spcAft>
            </a:pPr>
            <a:endParaRPr lang="cs-CZ" b="1" ker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71557B3-D644-621A-620E-96CB7064000B}"/>
              </a:ext>
            </a:extLst>
          </p:cNvPr>
          <p:cNvSpPr txBox="1">
            <a:spLocks/>
          </p:cNvSpPr>
          <p:nvPr/>
        </p:nvSpPr>
        <p:spPr bwMode="auto">
          <a:xfrm>
            <a:off x="390688" y="4135036"/>
            <a:ext cx="3709521" cy="189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400"/>
              </a:spcAf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2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/>
              </a:buBlip>
              <a:defRPr sz="1400" b="0">
                <a:solidFill>
                  <a:schemeClr val="tx2"/>
                </a:solidFill>
                <a:latin typeface="+mn-lt"/>
              </a:defRPr>
            </a:lvl2pPr>
            <a:lvl3pPr marL="360363" indent="-173038" algn="l" rtl="0" eaLnBrk="1" fontAlgn="base" hangingPunct="1">
              <a:lnSpc>
                <a:spcPct val="125000"/>
              </a:lnSpc>
              <a:spcBef>
                <a:spcPts val="20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</a:defRPr>
            </a:lvl3pPr>
            <a:lvl4pPr marL="532800" indent="-179388" algn="l" rtl="0" eaLnBrk="1" fontAlgn="base" hangingPunct="1">
              <a:lnSpc>
                <a:spcPct val="125000"/>
              </a:lnSpc>
              <a:spcBef>
                <a:spcPts val="540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100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20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12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858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FF0000"/>
                </a:solidFill>
                <a:latin typeface="+mn-lt"/>
              </a:defRPr>
            </a:lvl6pPr>
            <a:lvl7pPr marL="2687916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3232304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3776692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3999"/>
              </a:lnSpc>
              <a:spcAft>
                <a:spcPts val="600"/>
              </a:spcAft>
            </a:pPr>
            <a:r>
              <a:rPr lang="cs-CZ" b="1" ker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Základní úrokové sazby - blíží se dno</a:t>
            </a:r>
            <a:endParaRPr lang="en-US" ker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cs-CZ" sz="1200" kern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Bankovní rada ČNB snížila úrokové sazby naposledy na květnovém zasedání a pravděpodobně se jednalo o poslední snížení sazeb v tomto roce. ČNB zdůrazňuje proinflační rizika, jádrová inflace by dle predikcí ČNB měla zůstat nad 2% cílem, což indikuje nutnost mírně restriktivní měnové politiky. Přesto se domníváme, že by v příštím roce mohly sazby zamířit k či na 3 %. </a:t>
            </a:r>
            <a:endParaRPr lang="en-US" sz="1200" kern="0">
              <a:solidFill>
                <a:schemeClr val="bg1"/>
              </a:solidFill>
              <a:latin typeface="Arial"/>
              <a:ea typeface="Calibri"/>
              <a:cs typeface="Calibri"/>
            </a:endParaRPr>
          </a:p>
          <a:p>
            <a:pPr>
              <a:lnSpc>
                <a:spcPct val="113999"/>
              </a:lnSpc>
              <a:spcAft>
                <a:spcPts val="600"/>
              </a:spcAft>
            </a:pPr>
            <a:endParaRPr lang="cs-CZ" b="1" ker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45856-9462-0E91-82E6-1774EA920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26" y="1144887"/>
            <a:ext cx="3675150" cy="2777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432F9-20B3-A2B3-34B3-64D8FE09B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371" y="1141893"/>
            <a:ext cx="3623510" cy="2960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3A692-D4D2-F9F3-543B-D8DBB70EB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157" y="1192648"/>
            <a:ext cx="4108015" cy="2938266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EDAF6F2-A0DB-29EE-F578-3B99F526A774}"/>
              </a:ext>
            </a:extLst>
          </p:cNvPr>
          <p:cNvSpPr txBox="1">
            <a:spLocks/>
          </p:cNvSpPr>
          <p:nvPr/>
        </p:nvSpPr>
        <p:spPr bwMode="auto">
          <a:xfrm>
            <a:off x="8203835" y="4139353"/>
            <a:ext cx="3461226" cy="199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ts val="1400"/>
              </a:spcAft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fontAlgn="base" latinLnBrk="0" hangingPunct="1">
              <a:lnSpc>
                <a:spcPct val="12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/>
              </a:buBlip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363" indent="-173038" algn="l" defTabSz="914400" rtl="0" eaLnBrk="1" fontAlgn="base" latinLnBrk="0" hangingPunct="1">
              <a:lnSpc>
                <a:spcPct val="125000"/>
              </a:lnSpc>
              <a:spcBef>
                <a:spcPts val="20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2800" indent="-179388" algn="l" defTabSz="914400" rtl="0" eaLnBrk="1" fontAlgn="base" latinLnBrk="0" hangingPunct="1">
              <a:lnSpc>
                <a:spcPct val="125000"/>
              </a:lnSpc>
              <a:spcBef>
                <a:spcPts val="540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fontAlgn="base" latinLnBrk="0" hangingPunct="1">
              <a:lnSpc>
                <a:spcPct val="125000"/>
              </a:lnSpc>
              <a:spcBef>
                <a:spcPts val="20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1200" b="0" u="sng" kern="1200" baseline="0">
                <a:solidFill>
                  <a:srgbClr val="64C5C9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fontAlgn="base" latinLnBrk="0" hangingPunct="1">
              <a:spcBef>
                <a:spcPts val="2858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2687916" indent="-124756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2304" indent="-124756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6692" indent="-124756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3999"/>
              </a:lnSpc>
              <a:spcAft>
                <a:spcPts val="600"/>
              </a:spcAft>
            </a:pPr>
            <a:r>
              <a:rPr lang="cs-CZ" b="1" kern="0">
                <a:solidFill>
                  <a:schemeClr val="bg1"/>
                </a:solidFill>
                <a:latin typeface="Arial"/>
                <a:cs typeface="Arial"/>
              </a:rPr>
              <a:t>Nově čerpané HY - letos blízko k rekordu</a:t>
            </a:r>
            <a:endParaRPr lang="en-US" b="1" kern="0">
              <a:solidFill>
                <a:schemeClr val="bg1"/>
              </a:solidFill>
              <a:latin typeface="Arial"/>
              <a:cs typeface="Arial"/>
            </a:endParaRPr>
          </a:p>
          <a:p>
            <a:pPr algn="just">
              <a:lnSpc>
                <a:spcPct val="113999"/>
              </a:lnSpc>
              <a:spcAft>
                <a:spcPts val="0"/>
              </a:spcAft>
            </a:pPr>
            <a:r>
              <a:rPr lang="cs-CZ" sz="1200" kern="0">
                <a:solidFill>
                  <a:schemeClr val="bg1"/>
                </a:solidFill>
                <a:latin typeface="Arial"/>
                <a:cs typeface="Arial"/>
              </a:rPr>
              <a:t>Obj</a:t>
            </a:r>
            <a:r>
              <a:rPr lang="cs-CZ" sz="1200" kern="0">
                <a:solidFill>
                  <a:schemeClr val="bg1"/>
                </a:solidFill>
                <a:latin typeface="Trebuchet MS"/>
                <a:ea typeface="Calibri"/>
                <a:cs typeface="Calibri"/>
              </a:rPr>
              <a:t>e</a:t>
            </a:r>
            <a:r>
              <a:rPr lang="cs-CZ" sz="1200" kern="0">
                <a:solidFill>
                  <a:schemeClr val="bg1"/>
                </a:solidFill>
                <a:latin typeface="Arial"/>
                <a:cs typeface="Arial"/>
              </a:rPr>
              <a:t>m nových hypoték žene vzhůru obnovená poptávka díky nízké a stabilní úrovni tržních úrokových sazeb spolu se stále vysokými cenami nemovitostí. </a:t>
            </a:r>
          </a:p>
          <a:p>
            <a:pPr algn="just">
              <a:lnSpc>
                <a:spcPct val="113999"/>
              </a:lnSpc>
            </a:pPr>
            <a:r>
              <a:rPr lang="cs-CZ" sz="1200" kern="0">
                <a:solidFill>
                  <a:schemeClr val="bg1"/>
                </a:solidFill>
                <a:latin typeface="Arial"/>
                <a:cs typeface="Arial"/>
              </a:rPr>
              <a:t>Letošní produkce nových hypoték je ke konci srpna meziročně vyšší o 54 %. Při stávajícím tempu se celoroční objem přiblíží k výsledku rekordního roku 2021.</a:t>
            </a:r>
          </a:p>
          <a:p>
            <a:pPr algn="just">
              <a:lnSpc>
                <a:spcPct val="113999"/>
              </a:lnSpc>
            </a:pPr>
            <a:endParaRPr lang="cs-CZ" sz="1200" kern="0">
              <a:solidFill>
                <a:schemeClr val="bg1"/>
              </a:solidFill>
              <a:latin typeface="Trebuchet MS"/>
              <a:ea typeface="Calibri"/>
              <a:cs typeface="Calibri"/>
            </a:endParaRPr>
          </a:p>
          <a:p>
            <a:pPr algn="just">
              <a:lnSpc>
                <a:spcPct val="113999"/>
              </a:lnSpc>
              <a:spcAft>
                <a:spcPts val="600"/>
              </a:spcAft>
            </a:pPr>
            <a:endParaRPr lang="cs-CZ" b="1" kern="0">
              <a:solidFill>
                <a:schemeClr val="bg1"/>
              </a:solidFill>
              <a:latin typeface="Trebuchet MS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766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9527230-D438-567E-69F9-D7DB54728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80" y="4625501"/>
            <a:ext cx="2095015" cy="485649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6FDD74B-ECC6-5B0B-9401-7AC7CFD9C8A9}"/>
              </a:ext>
            </a:extLst>
          </p:cNvPr>
          <p:cNvCxnSpPr>
            <a:cxnSpLocks/>
          </p:cNvCxnSpPr>
          <p:nvPr/>
        </p:nvCxnSpPr>
        <p:spPr>
          <a:xfrm>
            <a:off x="335527" y="450086"/>
            <a:ext cx="0" cy="593982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2">
            <a:extLst>
              <a:ext uri="{FF2B5EF4-FFF2-40B4-BE49-F238E27FC236}">
                <a16:creationId xmlns:a16="http://schemas.microsoft.com/office/drawing/2014/main" id="{68BE2C9E-B6A7-6C98-3426-DDDF5F85A982}"/>
              </a:ext>
            </a:extLst>
          </p:cNvPr>
          <p:cNvSpPr txBox="1">
            <a:spLocks/>
          </p:cNvSpPr>
          <p:nvPr/>
        </p:nvSpPr>
        <p:spPr>
          <a:xfrm>
            <a:off x="395703" y="493631"/>
            <a:ext cx="9963646" cy="516371"/>
          </a:xfrm>
          <a:prstGeom prst="rect">
            <a:avLst/>
          </a:prstGeom>
        </p:spPr>
        <p:txBody>
          <a:bodyPr vert="horz" lIns="91437" tIns="45719" rIns="91437" bIns="45719" rtlCol="0" anchor="b">
            <a:no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199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Potenciál dalšího růstu hypotečního trhu</a:t>
            </a:r>
            <a:endParaRPr lang="en-US" sz="3200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7589A8F-9F14-C4BF-96F3-377E1ABD95B3}"/>
              </a:ext>
            </a:extLst>
          </p:cNvPr>
          <p:cNvCxnSpPr>
            <a:cxnSpLocks/>
          </p:cNvCxnSpPr>
          <p:nvPr/>
        </p:nvCxnSpPr>
        <p:spPr>
          <a:xfrm>
            <a:off x="11848550" y="450086"/>
            <a:ext cx="0" cy="593982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5E8594B6-6C35-7D42-7839-D6B185D505ED}"/>
              </a:ext>
            </a:extLst>
          </p:cNvPr>
          <p:cNvCxnSpPr>
            <a:cxnSpLocks/>
          </p:cNvCxnSpPr>
          <p:nvPr/>
        </p:nvCxnSpPr>
        <p:spPr>
          <a:xfrm>
            <a:off x="4160149" y="1260158"/>
            <a:ext cx="0" cy="434098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D1ECB1A-9F48-4F5B-7021-BB5512049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9" y="5706521"/>
            <a:ext cx="1426239" cy="501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A61F9-17A5-2FC0-DECE-8F1898E3A140}"/>
              </a:ext>
            </a:extLst>
          </p:cNvPr>
          <p:cNvSpPr txBox="1"/>
          <p:nvPr/>
        </p:nvSpPr>
        <p:spPr>
          <a:xfrm>
            <a:off x="633868" y="1019411"/>
            <a:ext cx="2742486" cy="461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Hypotéky / HDP (%)</a:t>
            </a:r>
            <a:endParaRPr lang="en-US" sz="2400" b="1">
              <a:latin typeface="Calibri"/>
              <a:ea typeface="Calibri"/>
              <a:cs typeface="Calibri"/>
            </a:endParaRPr>
          </a:p>
        </p:txBody>
      </p:sp>
      <p:sp>
        <p:nvSpPr>
          <p:cNvPr id="9" name="TextovéPole 14">
            <a:extLst>
              <a:ext uri="{FF2B5EF4-FFF2-40B4-BE49-F238E27FC236}">
                <a16:creationId xmlns:a16="http://schemas.microsoft.com/office/drawing/2014/main" id="{D180363B-9D75-EA45-B008-08D08F7E4DDD}"/>
              </a:ext>
            </a:extLst>
          </p:cNvPr>
          <p:cNvSpPr txBox="1"/>
          <p:nvPr/>
        </p:nvSpPr>
        <p:spPr>
          <a:xfrm>
            <a:off x="4312427" y="1032167"/>
            <a:ext cx="3510206" cy="461545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spc="15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Hypotéky / HDP (%)</a:t>
            </a:r>
          </a:p>
        </p:txBody>
      </p:sp>
      <p:sp>
        <p:nvSpPr>
          <p:cNvPr id="22" name="TextovéPole 14">
            <a:extLst>
              <a:ext uri="{FF2B5EF4-FFF2-40B4-BE49-F238E27FC236}">
                <a16:creationId xmlns:a16="http://schemas.microsoft.com/office/drawing/2014/main" id="{96AA4684-368E-E348-07D1-6AE5D3057A80}"/>
              </a:ext>
            </a:extLst>
          </p:cNvPr>
          <p:cNvSpPr txBox="1"/>
          <p:nvPr/>
        </p:nvSpPr>
        <p:spPr>
          <a:xfrm>
            <a:off x="785080" y="4622026"/>
            <a:ext cx="1015441" cy="215388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00">
                <a:solidFill>
                  <a:schemeClr val="bg1"/>
                </a:solidFill>
                <a:latin typeface="Trebuchet MS"/>
              </a:rPr>
              <a:t>Česká republika </a:t>
            </a:r>
            <a:endParaRPr lang="cs-CZ" sz="800">
              <a:solidFill>
                <a:schemeClr val="bg1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25" name="TextovéPole 14">
            <a:extLst>
              <a:ext uri="{FF2B5EF4-FFF2-40B4-BE49-F238E27FC236}">
                <a16:creationId xmlns:a16="http://schemas.microsoft.com/office/drawing/2014/main" id="{DA0C0D25-4BA1-6D9F-1554-9D8CE0D7A058}"/>
              </a:ext>
            </a:extLst>
          </p:cNvPr>
          <p:cNvSpPr txBox="1"/>
          <p:nvPr/>
        </p:nvSpPr>
        <p:spPr>
          <a:xfrm>
            <a:off x="785053" y="4903789"/>
            <a:ext cx="1015441" cy="215388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00">
                <a:solidFill>
                  <a:schemeClr val="bg1"/>
                </a:solidFill>
                <a:latin typeface="Trebuchet MS"/>
                <a:ea typeface="+mj-ea"/>
                <a:cs typeface="+mj-cs"/>
              </a:rPr>
              <a:t>Slovensko</a:t>
            </a:r>
          </a:p>
        </p:txBody>
      </p:sp>
      <p:sp>
        <p:nvSpPr>
          <p:cNvPr id="26" name="TextovéPole 14">
            <a:extLst>
              <a:ext uri="{FF2B5EF4-FFF2-40B4-BE49-F238E27FC236}">
                <a16:creationId xmlns:a16="http://schemas.microsoft.com/office/drawing/2014/main" id="{389FFE2B-6DE5-C15F-1A9F-041E27EAF46E}"/>
              </a:ext>
            </a:extLst>
          </p:cNvPr>
          <p:cNvSpPr txBox="1"/>
          <p:nvPr/>
        </p:nvSpPr>
        <p:spPr>
          <a:xfrm>
            <a:off x="1797336" y="4611591"/>
            <a:ext cx="702290" cy="215388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00">
                <a:solidFill>
                  <a:schemeClr val="bg1"/>
                </a:solidFill>
                <a:latin typeface="Trebuchet MS"/>
              </a:rPr>
              <a:t>Rakousko</a:t>
            </a:r>
            <a:endParaRPr lang="cs-CZ" sz="800">
              <a:solidFill>
                <a:schemeClr val="bg1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27" name="TextovéPole 14">
            <a:extLst>
              <a:ext uri="{FF2B5EF4-FFF2-40B4-BE49-F238E27FC236}">
                <a16:creationId xmlns:a16="http://schemas.microsoft.com/office/drawing/2014/main" id="{39106BDF-8B8A-8F92-842C-BC7247A954A7}"/>
              </a:ext>
            </a:extLst>
          </p:cNvPr>
          <p:cNvSpPr txBox="1"/>
          <p:nvPr/>
        </p:nvSpPr>
        <p:spPr>
          <a:xfrm>
            <a:off x="2715694" y="4601156"/>
            <a:ext cx="1015441" cy="215388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00">
                <a:solidFill>
                  <a:schemeClr val="bg1"/>
                </a:solidFill>
                <a:latin typeface="Trebuchet MS"/>
              </a:rPr>
              <a:t>Německo</a:t>
            </a:r>
            <a:endParaRPr lang="cs-CZ" sz="800">
              <a:solidFill>
                <a:schemeClr val="bg1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28" name="TextovéPole 14">
            <a:extLst>
              <a:ext uri="{FF2B5EF4-FFF2-40B4-BE49-F238E27FC236}">
                <a16:creationId xmlns:a16="http://schemas.microsoft.com/office/drawing/2014/main" id="{4CAD460E-EEB1-87C1-E52F-CB028A8621C7}"/>
              </a:ext>
            </a:extLst>
          </p:cNvPr>
          <p:cNvSpPr txBox="1"/>
          <p:nvPr/>
        </p:nvSpPr>
        <p:spPr>
          <a:xfrm>
            <a:off x="1797328" y="4903788"/>
            <a:ext cx="1015441" cy="215388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00">
                <a:solidFill>
                  <a:schemeClr val="bg1"/>
                </a:solidFill>
                <a:latin typeface="Trebuchet MS"/>
              </a:rPr>
              <a:t>Euro area </a:t>
            </a:r>
            <a:endParaRPr lang="cs-CZ" sz="700">
              <a:solidFill>
                <a:schemeClr val="bg1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29" name="TextovéPole 14">
            <a:extLst>
              <a:ext uri="{FF2B5EF4-FFF2-40B4-BE49-F238E27FC236}">
                <a16:creationId xmlns:a16="http://schemas.microsoft.com/office/drawing/2014/main" id="{9DECD526-F8B9-257F-48AB-59A90FD935E0}"/>
              </a:ext>
            </a:extLst>
          </p:cNvPr>
          <p:cNvSpPr txBox="1"/>
          <p:nvPr/>
        </p:nvSpPr>
        <p:spPr>
          <a:xfrm>
            <a:off x="2715685" y="4903788"/>
            <a:ext cx="1203331" cy="215388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00">
                <a:solidFill>
                  <a:schemeClr val="bg1"/>
                </a:solidFill>
                <a:latin typeface="Trebuchet MS"/>
              </a:rPr>
              <a:t>ostatní státy EU</a:t>
            </a:r>
            <a:endParaRPr lang="cs-CZ" sz="800">
              <a:solidFill>
                <a:schemeClr val="bg1"/>
              </a:solidFill>
              <a:latin typeface="Trebuchet MS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9AC8F-C212-A640-CBBB-DE4259667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077" y="5870406"/>
            <a:ext cx="380912" cy="171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F53C82-DDEE-4B2D-2A9D-892E93C13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423" y="5869167"/>
            <a:ext cx="371389" cy="199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D680E2-478A-A8BA-5EA5-34D586989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3839" y="6027398"/>
            <a:ext cx="352343" cy="352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6D52BF-AD72-7286-B32F-48948B74A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385" y="6069858"/>
            <a:ext cx="314252" cy="247586"/>
          </a:xfrm>
          <a:prstGeom prst="rect">
            <a:avLst/>
          </a:prstGeom>
        </p:spPr>
      </p:pic>
      <p:sp>
        <p:nvSpPr>
          <p:cNvPr id="19" name="TextovéPole 14">
            <a:extLst>
              <a:ext uri="{FF2B5EF4-FFF2-40B4-BE49-F238E27FC236}">
                <a16:creationId xmlns:a16="http://schemas.microsoft.com/office/drawing/2014/main" id="{9CB276CB-2EF3-FBB1-72A4-E913753F0C27}"/>
              </a:ext>
            </a:extLst>
          </p:cNvPr>
          <p:cNvSpPr txBox="1"/>
          <p:nvPr/>
        </p:nvSpPr>
        <p:spPr>
          <a:xfrm>
            <a:off x="4575759" y="5868825"/>
            <a:ext cx="1209170" cy="253891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50">
                <a:solidFill>
                  <a:schemeClr val="bg1"/>
                </a:solidFill>
                <a:latin typeface="Trebuchet MS"/>
              </a:rPr>
              <a:t>ČR</a:t>
            </a:r>
            <a:endParaRPr lang="cs-CZ" sz="1050">
              <a:solidFill>
                <a:schemeClr val="bg1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23" name="TextovéPole 14">
            <a:extLst>
              <a:ext uri="{FF2B5EF4-FFF2-40B4-BE49-F238E27FC236}">
                <a16:creationId xmlns:a16="http://schemas.microsoft.com/office/drawing/2014/main" id="{12CA68F3-4059-0D6E-AC41-86AE245288E4}"/>
              </a:ext>
            </a:extLst>
          </p:cNvPr>
          <p:cNvSpPr txBox="1"/>
          <p:nvPr/>
        </p:nvSpPr>
        <p:spPr>
          <a:xfrm>
            <a:off x="5940381" y="5842996"/>
            <a:ext cx="1015441" cy="261586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>
                <a:solidFill>
                  <a:schemeClr val="bg1"/>
                </a:solidFill>
                <a:latin typeface="Trebuchet MS"/>
                <a:ea typeface="+mj-ea"/>
                <a:cs typeface="+mj-cs"/>
              </a:rPr>
              <a:t>Slovensko</a:t>
            </a:r>
          </a:p>
        </p:txBody>
      </p:sp>
      <p:sp>
        <p:nvSpPr>
          <p:cNvPr id="24" name="TextovéPole 14">
            <a:extLst>
              <a:ext uri="{FF2B5EF4-FFF2-40B4-BE49-F238E27FC236}">
                <a16:creationId xmlns:a16="http://schemas.microsoft.com/office/drawing/2014/main" id="{C07F01FA-7629-B9E9-539D-BBD66BC78732}"/>
              </a:ext>
            </a:extLst>
          </p:cNvPr>
          <p:cNvSpPr txBox="1"/>
          <p:nvPr/>
        </p:nvSpPr>
        <p:spPr>
          <a:xfrm>
            <a:off x="4562833" y="6093452"/>
            <a:ext cx="1015441" cy="261586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>
                <a:solidFill>
                  <a:schemeClr val="bg1"/>
                </a:solidFill>
                <a:latin typeface="Trebuchet MS"/>
                <a:ea typeface="+mj-ea"/>
                <a:cs typeface="+mj-cs"/>
              </a:rPr>
              <a:t>Polsko</a:t>
            </a:r>
          </a:p>
        </p:txBody>
      </p:sp>
      <p:sp>
        <p:nvSpPr>
          <p:cNvPr id="30" name="TextovéPole 14">
            <a:extLst>
              <a:ext uri="{FF2B5EF4-FFF2-40B4-BE49-F238E27FC236}">
                <a16:creationId xmlns:a16="http://schemas.microsoft.com/office/drawing/2014/main" id="{991F4028-6327-A8E6-F974-15C7220484F7}"/>
              </a:ext>
            </a:extLst>
          </p:cNvPr>
          <p:cNvSpPr txBox="1"/>
          <p:nvPr/>
        </p:nvSpPr>
        <p:spPr>
          <a:xfrm>
            <a:off x="5940408" y="6072581"/>
            <a:ext cx="1015441" cy="261586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>
                <a:solidFill>
                  <a:schemeClr val="bg1"/>
                </a:solidFill>
                <a:latin typeface="Trebuchet MS"/>
                <a:ea typeface="+mj-ea"/>
                <a:cs typeface="+mj-cs"/>
              </a:rPr>
              <a:t>Maďarsko</a:t>
            </a:r>
          </a:p>
        </p:txBody>
      </p:sp>
      <p:sp>
        <p:nvSpPr>
          <p:cNvPr id="2" name="TextovéPole 14">
            <a:extLst>
              <a:ext uri="{FF2B5EF4-FFF2-40B4-BE49-F238E27FC236}">
                <a16:creationId xmlns:a16="http://schemas.microsoft.com/office/drawing/2014/main" id="{42D36A06-CEBE-4887-3234-9EA830A8D8B5}"/>
              </a:ext>
            </a:extLst>
          </p:cNvPr>
          <p:cNvSpPr txBox="1"/>
          <p:nvPr/>
        </p:nvSpPr>
        <p:spPr>
          <a:xfrm rot="16200000">
            <a:off x="-354364" y="2748177"/>
            <a:ext cx="1748865" cy="230772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900">
                <a:solidFill>
                  <a:schemeClr val="bg1"/>
                </a:solidFill>
                <a:latin typeface="Trebuchet MS"/>
                <a:ea typeface="+mj-ea"/>
                <a:cs typeface="+mj-cs"/>
              </a:rPr>
              <a:t>HDP (PPP) na osobu (EUR)</a:t>
            </a:r>
          </a:p>
        </p:txBody>
      </p:sp>
      <p:sp>
        <p:nvSpPr>
          <p:cNvPr id="34" name="TextovéPole 14">
            <a:extLst>
              <a:ext uri="{FF2B5EF4-FFF2-40B4-BE49-F238E27FC236}">
                <a16:creationId xmlns:a16="http://schemas.microsoft.com/office/drawing/2014/main" id="{1CEACA6A-1A67-E6D1-7E57-5F18A6C0BFEE}"/>
              </a:ext>
            </a:extLst>
          </p:cNvPr>
          <p:cNvSpPr txBox="1"/>
          <p:nvPr/>
        </p:nvSpPr>
        <p:spPr>
          <a:xfrm>
            <a:off x="578870" y="5185942"/>
            <a:ext cx="1520265" cy="230772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>
            <a:defPPr>
              <a:defRPr lang="cs-CZ"/>
            </a:defPPr>
            <a:lvl1pPr marL="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583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874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9166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900">
                <a:solidFill>
                  <a:schemeClr val="bg1"/>
                </a:solidFill>
                <a:latin typeface="Trebuchet MS"/>
                <a:ea typeface="+mj-ea"/>
                <a:cs typeface="+mj-cs"/>
              </a:rPr>
              <a:t>Zdroj: </a:t>
            </a:r>
            <a:r>
              <a:rPr lang="cs-CZ" sz="900" err="1">
                <a:solidFill>
                  <a:schemeClr val="bg1"/>
                </a:solidFill>
                <a:latin typeface="Trebuchet MS"/>
                <a:ea typeface="+mj-ea"/>
                <a:cs typeface="+mj-cs"/>
              </a:rPr>
              <a:t>Eurostat</a:t>
            </a:r>
            <a:r>
              <a:rPr lang="cs-CZ" sz="900">
                <a:solidFill>
                  <a:schemeClr val="bg1"/>
                </a:solidFill>
                <a:latin typeface="Trebuchet MS"/>
                <a:ea typeface="+mj-ea"/>
                <a:cs typeface="+mj-cs"/>
              </a:rPr>
              <a:t>, 2024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1080BF-A62E-77F1-AB86-22B8165F0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0050" y="1481138"/>
            <a:ext cx="7429500" cy="2143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1DEC62-87E3-A831-B784-86C30F0A96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4813" y="3724275"/>
            <a:ext cx="7267575" cy="2143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AE3378-1ADE-4EF7-6AB6-F9731978E1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688" y="1581150"/>
            <a:ext cx="35052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40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EA4BA-F75B-D1C3-FF34-A4638E4D7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8FCB4D0-F449-9E73-A922-1D4F51D9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Struktura bydlení dle vlastnictví a role hypoték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9C18E58F-AFFF-31AA-8A1E-E4DEB41F31A0}"/>
              </a:ext>
            </a:extLst>
          </p:cNvPr>
          <p:cNvSpPr txBox="1">
            <a:spLocks/>
          </p:cNvSpPr>
          <p:nvPr/>
        </p:nvSpPr>
        <p:spPr>
          <a:xfrm>
            <a:off x="9147843" y="6115253"/>
            <a:ext cx="20764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>
                <a:solidFill>
                  <a:schemeClr val="bg1"/>
                </a:solidFill>
              </a:rPr>
              <a:t>Pramen: EMF </a:t>
            </a:r>
            <a:r>
              <a:rPr lang="cs-CZ" err="1">
                <a:solidFill>
                  <a:schemeClr val="bg1"/>
                </a:solidFill>
              </a:rPr>
              <a:t>Hypostat</a:t>
            </a:r>
            <a:r>
              <a:rPr lang="cs-CZ">
                <a:solidFill>
                  <a:schemeClr val="bg1"/>
                </a:solidFill>
              </a:rPr>
              <a:t> 2025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8BC9CB-5173-58FA-3984-ABB6FE98192F}"/>
              </a:ext>
            </a:extLst>
          </p:cNvPr>
          <p:cNvGrpSpPr/>
          <p:nvPr/>
        </p:nvGrpSpPr>
        <p:grpSpPr>
          <a:xfrm>
            <a:off x="872358" y="1576616"/>
            <a:ext cx="10447283" cy="3704767"/>
            <a:chOff x="872358" y="1576616"/>
            <a:chExt cx="10447283" cy="37047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92047D-4D5F-7B96-9381-10EF348EB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2358" y="1576616"/>
              <a:ext cx="10447283" cy="370476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F1C0BB-8F38-A220-9759-5C5F14F618A5}"/>
                </a:ext>
              </a:extLst>
            </p:cNvPr>
            <p:cNvSpPr/>
            <p:nvPr/>
          </p:nvSpPr>
          <p:spPr>
            <a:xfrm>
              <a:off x="5181600" y="2066925"/>
              <a:ext cx="257175" cy="2124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A94E376-89CE-9C5B-D5E5-56E2962A6F28}"/>
                </a:ext>
              </a:extLst>
            </p:cNvPr>
            <p:cNvSpPr/>
            <p:nvPr/>
          </p:nvSpPr>
          <p:spPr>
            <a:xfrm rot="2871724">
              <a:off x="2409824" y="4082509"/>
              <a:ext cx="257175" cy="6953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474D2C-E4C2-077C-BD2C-FBE3FB0290DD}"/>
                </a:ext>
              </a:extLst>
            </p:cNvPr>
            <p:cNvSpPr/>
            <p:nvPr/>
          </p:nvSpPr>
          <p:spPr>
            <a:xfrm rot="2871724">
              <a:off x="2753899" y="4082508"/>
              <a:ext cx="257175" cy="6953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6DE782-7FD4-F4B2-694A-7A0B2AD13EE0}"/>
                </a:ext>
              </a:extLst>
            </p:cNvPr>
            <p:cNvSpPr/>
            <p:nvPr/>
          </p:nvSpPr>
          <p:spPr>
            <a:xfrm rot="2871724">
              <a:off x="3786122" y="4069259"/>
              <a:ext cx="257175" cy="6953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CCF301-709D-1F91-2C2F-CAA2DF071438}"/>
                </a:ext>
              </a:extLst>
            </p:cNvPr>
            <p:cNvSpPr/>
            <p:nvPr/>
          </p:nvSpPr>
          <p:spPr>
            <a:xfrm rot="2871724">
              <a:off x="9128536" y="4050209"/>
              <a:ext cx="257175" cy="6953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884E1E-53CA-920A-B1CC-D8D8C957918F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13" name="Přímá spojnice 7">
              <a:extLst>
                <a:ext uri="{FF2B5EF4-FFF2-40B4-BE49-F238E27FC236}">
                  <a16:creationId xmlns:a16="http://schemas.microsoft.com/office/drawing/2014/main" id="{9E8540E7-D86E-E697-E461-1ED02309AAC3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2">
              <a:extLst>
                <a:ext uri="{FF2B5EF4-FFF2-40B4-BE49-F238E27FC236}">
                  <a16:creationId xmlns:a16="http://schemas.microsoft.com/office/drawing/2014/main" id="{A955C320-F614-8C99-8BD4-DF7DFF02EF7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122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788CFD-A2AB-7F9C-06C4-933F97179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EAFD936-4D94-F664-765A-94F4B7D7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08" y="104630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Otázka do publika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6A9322-23FB-1676-86D6-1DD713A9A9EE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2" name="Přímá spojnice 7">
              <a:extLst>
                <a:ext uri="{FF2B5EF4-FFF2-40B4-BE49-F238E27FC236}">
                  <a16:creationId xmlns:a16="http://schemas.microsoft.com/office/drawing/2014/main" id="{9702DDFF-BC9C-A0CA-C2E6-B3CCD1B14DDF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Přímá spojnice 12">
              <a:extLst>
                <a:ext uri="{FF2B5EF4-FFF2-40B4-BE49-F238E27FC236}">
                  <a16:creationId xmlns:a16="http://schemas.microsoft.com/office/drawing/2014/main" id="{F3289E56-D335-FB97-4526-574E812D1B26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3AD92AE-36F4-570F-E21C-E9E436352A2E}"/>
              </a:ext>
            </a:extLst>
          </p:cNvPr>
          <p:cNvSpPr txBox="1">
            <a:spLocks/>
          </p:cNvSpPr>
          <p:nvPr/>
        </p:nvSpPr>
        <p:spPr bwMode="auto">
          <a:xfrm>
            <a:off x="552134" y="831894"/>
            <a:ext cx="11232261" cy="88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400"/>
              </a:spcAf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lnSpc>
                <a:spcPct val="12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/>
              </a:buBlip>
              <a:defRPr sz="1400" b="0">
                <a:solidFill>
                  <a:schemeClr val="tx2"/>
                </a:solidFill>
                <a:latin typeface="+mn-lt"/>
              </a:defRPr>
            </a:lvl2pPr>
            <a:lvl3pPr marL="360363" indent="-173038" algn="l" rtl="0" eaLnBrk="1" fontAlgn="base" hangingPunct="1">
              <a:lnSpc>
                <a:spcPct val="125000"/>
              </a:lnSpc>
              <a:spcBef>
                <a:spcPts val="20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</a:defRPr>
            </a:lvl3pPr>
            <a:lvl4pPr marL="532800" indent="-179388" algn="l" rtl="0" eaLnBrk="1" fontAlgn="base" hangingPunct="1">
              <a:lnSpc>
                <a:spcPct val="125000"/>
              </a:lnSpc>
              <a:spcBef>
                <a:spcPts val="540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100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20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12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858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FF0000"/>
                </a:solidFill>
                <a:latin typeface="+mn-lt"/>
              </a:defRPr>
            </a:lvl6pPr>
            <a:lvl7pPr marL="2687916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3232304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3776692" indent="-12475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3999"/>
              </a:lnSpc>
              <a:spcAft>
                <a:spcPts val="600"/>
              </a:spcAft>
            </a:pPr>
            <a:r>
              <a:rPr lang="cs-CZ" sz="2800" b="1" ker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Jaký očekáváte počet nových hypoték v roce 2026? 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>
              <a:lnSpc>
                <a:spcPct val="113999"/>
              </a:lnSpc>
              <a:spcAft>
                <a:spcPts val="600"/>
              </a:spcAft>
            </a:pPr>
            <a:r>
              <a:rPr lang="cs-CZ" sz="2800" b="1" ker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Vyber možnost A až C.</a:t>
            </a:r>
          </a:p>
          <a:p>
            <a:pPr>
              <a:lnSpc>
                <a:spcPct val="113999"/>
              </a:lnSpc>
            </a:pPr>
            <a:endParaRPr lang="cs-CZ" sz="1050" kern="0">
              <a:solidFill>
                <a:schemeClr val="bg1"/>
              </a:solidFill>
              <a:latin typeface="Arial"/>
              <a:ea typeface="Calibri"/>
              <a:cs typeface="Calibri"/>
            </a:endParaRPr>
          </a:p>
          <a:p>
            <a:pPr>
              <a:lnSpc>
                <a:spcPct val="113999"/>
              </a:lnSpc>
              <a:spcAft>
                <a:spcPts val="600"/>
              </a:spcAft>
            </a:pPr>
            <a:endParaRPr lang="cs-CZ" sz="1100" b="1" kern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F2349DFA-F934-B9F3-873E-2CDB1BBECB70}"/>
              </a:ext>
            </a:extLst>
          </p:cNvPr>
          <p:cNvSpPr/>
          <p:nvPr/>
        </p:nvSpPr>
        <p:spPr>
          <a:xfrm>
            <a:off x="4379504" y="2199293"/>
            <a:ext cx="3473924" cy="3156554"/>
          </a:xfrm>
          <a:prstGeom prst="ellipse">
            <a:avLst/>
          </a:prstGeom>
          <a:solidFill>
            <a:srgbClr val="007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b="1">
                <a:latin typeface="Arial"/>
                <a:cs typeface="Arial"/>
              </a:rPr>
              <a:t>75 tis.</a:t>
            </a:r>
            <a:endParaRPr lang="cs-CZ" sz="7200" b="1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CB435-93C5-E0EC-B69E-003B8ED80D1F}"/>
              </a:ext>
            </a:extLst>
          </p:cNvPr>
          <p:cNvSpPr txBox="1"/>
          <p:nvPr/>
        </p:nvSpPr>
        <p:spPr>
          <a:xfrm>
            <a:off x="2049583" y="5653462"/>
            <a:ext cx="5489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>
                <a:solidFill>
                  <a:schemeClr val="bg1"/>
                </a:solidFill>
                <a:cs typeface="Arial"/>
              </a:rPr>
              <a:t>A</a:t>
            </a:r>
            <a:endParaRPr lang="en-US" sz="6000" b="1" i="0" spc="0" baseline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8A91E7-1793-256C-01D6-D4F67B2EC19E}"/>
              </a:ext>
            </a:extLst>
          </p:cNvPr>
          <p:cNvSpPr txBox="1"/>
          <p:nvPr/>
        </p:nvSpPr>
        <p:spPr>
          <a:xfrm>
            <a:off x="5920967" y="5653462"/>
            <a:ext cx="5489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>
                <a:solidFill>
                  <a:schemeClr val="bg1"/>
                </a:solidFill>
                <a:cs typeface="Arial"/>
              </a:rPr>
              <a:t>B</a:t>
            </a:r>
            <a:endParaRPr lang="en-US" sz="6000" b="1" i="0" spc="0" baseline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9D166D-3F2B-08D8-1AD9-46381FD1F1D8}"/>
              </a:ext>
            </a:extLst>
          </p:cNvPr>
          <p:cNvSpPr txBox="1"/>
          <p:nvPr/>
        </p:nvSpPr>
        <p:spPr>
          <a:xfrm>
            <a:off x="9480727" y="5653462"/>
            <a:ext cx="5489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>
                <a:solidFill>
                  <a:schemeClr val="bg1"/>
                </a:solidFill>
                <a:cs typeface="Arial"/>
              </a:rPr>
              <a:t>C</a:t>
            </a:r>
            <a:endParaRPr lang="en-US" sz="6000" b="1" i="0" spc="0" baseline="0">
              <a:solidFill>
                <a:schemeClr val="bg1"/>
              </a:solidFill>
            </a:endParaRPr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0D5456FD-9565-CBE9-1D9B-ABE344FF0600}"/>
              </a:ext>
            </a:extLst>
          </p:cNvPr>
          <p:cNvSpPr/>
          <p:nvPr/>
        </p:nvSpPr>
        <p:spPr>
          <a:xfrm>
            <a:off x="669436" y="2199292"/>
            <a:ext cx="3361498" cy="3156553"/>
          </a:xfrm>
          <a:prstGeom prst="ellipse">
            <a:avLst/>
          </a:prstGeom>
          <a:solidFill>
            <a:srgbClr val="007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b="1">
                <a:latin typeface="Arial"/>
                <a:cs typeface="Arial"/>
              </a:rPr>
              <a:t>60 tis.</a:t>
            </a:r>
            <a:endParaRPr lang="cs-CZ" sz="3600" b="1" i="1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id="{886C32AC-5731-C7F3-8CC2-73AE643BAE3B}"/>
              </a:ext>
            </a:extLst>
          </p:cNvPr>
          <p:cNvSpPr/>
          <p:nvPr/>
        </p:nvSpPr>
        <p:spPr>
          <a:xfrm>
            <a:off x="8102059" y="2199292"/>
            <a:ext cx="3470355" cy="3156554"/>
          </a:xfrm>
          <a:prstGeom prst="ellipse">
            <a:avLst/>
          </a:prstGeom>
          <a:solidFill>
            <a:srgbClr val="007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b="1">
                <a:latin typeface="Arial"/>
                <a:cs typeface="Arial"/>
              </a:rPr>
              <a:t>90 tis.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2975B-5368-DB28-C15B-E2DA20D23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35B2B7-266A-058D-5473-5B2CCC17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Nové hypotéky od bank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3DEC81-0DA7-660E-DB4B-5678210DEC18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3A11850E-B4D7-CCA5-9FCE-BEBB5CB46D80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12">
              <a:extLst>
                <a:ext uri="{FF2B5EF4-FFF2-40B4-BE49-F238E27FC236}">
                  <a16:creationId xmlns:a16="http://schemas.microsoft.com/office/drawing/2014/main" id="{EAC8AB25-9500-923A-AA58-1546DDC0BCAB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Oval 19">
            <a:extLst>
              <a:ext uri="{FF2B5EF4-FFF2-40B4-BE49-F238E27FC236}">
                <a16:creationId xmlns:a16="http://schemas.microsoft.com/office/drawing/2014/main" id="{192152A8-DC2D-C4DB-E93D-005E2A3EDD88}"/>
              </a:ext>
            </a:extLst>
          </p:cNvPr>
          <p:cNvSpPr/>
          <p:nvPr/>
        </p:nvSpPr>
        <p:spPr>
          <a:xfrm>
            <a:off x="423612" y="1055631"/>
            <a:ext cx="2574516" cy="2596532"/>
          </a:xfrm>
          <a:prstGeom prst="ellipse">
            <a:avLst/>
          </a:prstGeom>
          <a:solidFill>
            <a:srgbClr val="007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b="1"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r>
              <a:rPr lang="cs-CZ" sz="5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i="1">
                <a:latin typeface="Arial" panose="020B0604020202020204" pitchFamily="34" charset="0"/>
                <a:cs typeface="Arial" panose="020B0604020202020204" pitchFamily="34" charset="0"/>
              </a:rPr>
              <a:t>mil. ks</a:t>
            </a:r>
            <a:endParaRPr lang="en-GB" sz="5400" b="1" i="1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id="{DEA24E2C-50C8-DE24-45C4-5B5FD990D038}"/>
              </a:ext>
            </a:extLst>
          </p:cNvPr>
          <p:cNvSpPr/>
          <p:nvPr/>
        </p:nvSpPr>
        <p:spPr>
          <a:xfrm>
            <a:off x="977064" y="3205837"/>
            <a:ext cx="2574516" cy="2596532"/>
          </a:xfrm>
          <a:prstGeom prst="ellipse">
            <a:avLst/>
          </a:prstGeom>
          <a:solidFill>
            <a:srgbClr val="007E7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7200" b="1">
                <a:latin typeface="Arial" panose="020B0604020202020204" pitchFamily="34" charset="0"/>
                <a:cs typeface="Arial" panose="020B0604020202020204" pitchFamily="34" charset="0"/>
              </a:rPr>
              <a:t>3,1</a:t>
            </a:r>
            <a:r>
              <a:rPr lang="cs-CZ" sz="5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i="1">
                <a:latin typeface="Arial" panose="020B0604020202020204" pitchFamily="34" charset="0"/>
                <a:cs typeface="Arial" panose="020B0604020202020204" pitchFamily="34" charset="0"/>
              </a:rPr>
              <a:t>bil. Kč</a:t>
            </a:r>
            <a:endParaRPr lang="en-GB" sz="5400" b="1" i="1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datum 4">
            <a:extLst>
              <a:ext uri="{FF2B5EF4-FFF2-40B4-BE49-F238E27FC236}">
                <a16:creationId xmlns:a16="http://schemas.microsoft.com/office/drawing/2014/main" id="{E072C370-3071-27C4-FB4B-9AF435723660}"/>
              </a:ext>
            </a:extLst>
          </p:cNvPr>
          <p:cNvSpPr txBox="1">
            <a:spLocks/>
          </p:cNvSpPr>
          <p:nvPr/>
        </p:nvSpPr>
        <p:spPr>
          <a:xfrm>
            <a:off x="9154200" y="5615052"/>
            <a:ext cx="2556665" cy="31168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>
                <a:solidFill>
                  <a:schemeClr val="bg1"/>
                </a:solidFill>
              </a:rPr>
              <a:t>Pramen: ČNB, ČBA, Libor Ostatek</a:t>
            </a:r>
            <a:endParaRPr lang="cs-CZ">
              <a:solidFill>
                <a:schemeClr val="bg1"/>
              </a:solidFill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E829F-8D8A-29E3-047E-F4AA0190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936"/>
          <a:stretch>
            <a:fillRect/>
          </a:stretch>
        </p:blipFill>
        <p:spPr>
          <a:xfrm>
            <a:off x="3635675" y="970369"/>
            <a:ext cx="7889482" cy="4648735"/>
          </a:xfrm>
          <a:prstGeom prst="rect">
            <a:avLst/>
          </a:prstGeom>
        </p:spPr>
      </p:pic>
      <p:sp>
        <p:nvSpPr>
          <p:cNvPr id="3" name="Nadpis 3">
            <a:extLst>
              <a:ext uri="{FF2B5EF4-FFF2-40B4-BE49-F238E27FC236}">
                <a16:creationId xmlns:a16="http://schemas.microsoft.com/office/drawing/2014/main" id="{FDFC6851-522E-A98E-67AB-FEE4A0CDE752}"/>
              </a:ext>
            </a:extLst>
          </p:cNvPr>
          <p:cNvSpPr txBox="1">
            <a:spLocks/>
          </p:cNvSpPr>
          <p:nvPr/>
        </p:nvSpPr>
        <p:spPr>
          <a:xfrm>
            <a:off x="636654" y="6040559"/>
            <a:ext cx="11230486" cy="5348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2000" b="0" dirty="0">
                <a:latin typeface="Arial"/>
                <a:cs typeface="Arial"/>
              </a:rPr>
              <a:t>Přidáme-li zajištěné úvěry nemovitostmi od stavebních spořitelen od roku 2014, dostáváme téměř 1,6 mil. kusů a 3,4 biliony korun nově poskytnutých úvěrů.  </a:t>
            </a:r>
            <a:endParaRPr lang="en-US" sz="14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62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2F44E-0A6B-9097-5801-422702E8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0A0190B-C99C-197B-C73A-3550F55F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1,5 milionu klientů? 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07A09B-055D-C18E-FD52-CCA47A4F9F3E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5C7A33AB-BCBE-B126-14B3-A1E9942CD475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12">
              <a:extLst>
                <a:ext uri="{FF2B5EF4-FFF2-40B4-BE49-F238E27FC236}">
                  <a16:creationId xmlns:a16="http://schemas.microsoft.com/office/drawing/2014/main" id="{85477B34-0B4E-1910-425F-26B5E981550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Zástupný symbol pro datum 4">
            <a:extLst>
              <a:ext uri="{FF2B5EF4-FFF2-40B4-BE49-F238E27FC236}">
                <a16:creationId xmlns:a16="http://schemas.microsoft.com/office/drawing/2014/main" id="{4871EBF9-56C0-9F23-BCDE-4E35BC7E03DE}"/>
              </a:ext>
            </a:extLst>
          </p:cNvPr>
          <p:cNvSpPr txBox="1">
            <a:spLocks/>
          </p:cNvSpPr>
          <p:nvPr/>
        </p:nvSpPr>
        <p:spPr>
          <a:xfrm>
            <a:off x="8588834" y="6072616"/>
            <a:ext cx="3015156" cy="31168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Pramen: ČTK, ČT (25. a 26. listopad 1989)</a:t>
            </a:r>
            <a:endParaRPr lang="cs-CZ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96945B-EFA9-76E5-9AC0-6EA0B85B4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" y="1713180"/>
            <a:ext cx="11232078" cy="3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2CA5D-EEA3-35D9-DF30-3A512B871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76B4FF4-C22F-E92C-E1CA-D9041C54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32" y="1179281"/>
            <a:ext cx="11230486" cy="534873"/>
          </a:xfrm>
        </p:spPr>
        <p:txBody>
          <a:bodyPr>
            <a:noAutofit/>
          </a:bodyPr>
          <a:lstStyle/>
          <a:p>
            <a:r>
              <a:rPr lang="cs-CZ" sz="2400" b="0" dirty="0">
                <a:latin typeface="Arial"/>
                <a:cs typeface="Arial"/>
              </a:rPr>
              <a:t>Nové hypotéky v průměru 2 % HDP ročně implikují přes 5,3 biliónu korun v dnešních cenách. </a:t>
            </a:r>
            <a:endParaRPr lang="en-US" sz="2400" b="0" dirty="0"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B55624-432E-7D33-681D-F386A8903EA5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4823C57E-E073-171E-DF42-F23F04AAFA24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12">
              <a:extLst>
                <a:ext uri="{FF2B5EF4-FFF2-40B4-BE49-F238E27FC236}">
                  <a16:creationId xmlns:a16="http://schemas.microsoft.com/office/drawing/2014/main" id="{39AB0BC0-7768-AACA-2E90-42845CEAE3C1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Zástupný symbol pro datum 4">
            <a:extLst>
              <a:ext uri="{FF2B5EF4-FFF2-40B4-BE49-F238E27FC236}">
                <a16:creationId xmlns:a16="http://schemas.microsoft.com/office/drawing/2014/main" id="{34CC118E-F65A-229E-D02D-B375DA57FAEF}"/>
              </a:ext>
            </a:extLst>
          </p:cNvPr>
          <p:cNvSpPr txBox="1">
            <a:spLocks/>
          </p:cNvSpPr>
          <p:nvPr/>
        </p:nvSpPr>
        <p:spPr>
          <a:xfrm>
            <a:off x="8307717" y="6398768"/>
            <a:ext cx="2556665" cy="31168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bg1"/>
                </a:solidFill>
              </a:rPr>
              <a:t>Pramen: ČBA</a:t>
            </a:r>
            <a:endParaRPr lang="cs-CZ">
              <a:solidFill>
                <a:schemeClr val="bg1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529AC-CF4E-F3B4-2C07-E2B1B06F3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176" y="1796966"/>
            <a:ext cx="7613931" cy="4597292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E1D7AE85-6959-FFE4-942C-B06463691AB9}"/>
              </a:ext>
            </a:extLst>
          </p:cNvPr>
          <p:cNvSpPr txBox="1">
            <a:spLocks/>
          </p:cNvSpPr>
          <p:nvPr/>
        </p:nvSpPr>
        <p:spPr>
          <a:xfrm>
            <a:off x="471627" y="291197"/>
            <a:ext cx="11230486" cy="5348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/>
                <a:cs typeface="Arial"/>
              </a:rPr>
              <a:t>A co znamená 3,1 bilionu korun v dnešních cenách?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4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59B7E-B66A-1B09-1EC5-34BA223D2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23577B9-4408-C40E-095A-1BDF2B51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Kolik a za kolik? 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D91819-603B-89E1-2D8D-C431BA1BE586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EDB7A81E-E56D-ADFD-3866-1FA54C08193A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12">
              <a:extLst>
                <a:ext uri="{FF2B5EF4-FFF2-40B4-BE49-F238E27FC236}">
                  <a16:creationId xmlns:a16="http://schemas.microsoft.com/office/drawing/2014/main" id="{399977DF-B1AB-7079-AB1B-B4846AFCAF9E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Zástupný symbol pro datum 4">
            <a:extLst>
              <a:ext uri="{FF2B5EF4-FFF2-40B4-BE49-F238E27FC236}">
                <a16:creationId xmlns:a16="http://schemas.microsoft.com/office/drawing/2014/main" id="{5C277ABB-65FD-3C83-0539-7331B1E0D209}"/>
              </a:ext>
            </a:extLst>
          </p:cNvPr>
          <p:cNvSpPr txBox="1">
            <a:spLocks/>
          </p:cNvSpPr>
          <p:nvPr/>
        </p:nvSpPr>
        <p:spPr>
          <a:xfrm>
            <a:off x="9037189" y="6511656"/>
            <a:ext cx="2556665" cy="31168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>
                <a:solidFill>
                  <a:schemeClr val="bg1"/>
                </a:solidFill>
              </a:rPr>
              <a:t>Pramen: ČNB, ČBA, Libor Ostatek</a:t>
            </a:r>
            <a:endParaRPr lang="cs-CZ">
              <a:solidFill>
                <a:schemeClr val="bg1"/>
              </a:solidFill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A71406-934E-1F3C-B531-00602F9138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45" t="1845" r="2629" b="-171"/>
          <a:stretch>
            <a:fillRect/>
          </a:stretch>
        </p:blipFill>
        <p:spPr>
          <a:xfrm>
            <a:off x="2065537" y="1622865"/>
            <a:ext cx="9008770" cy="4924788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1667758B-6781-EB7F-BD31-5A27B431BD0D}"/>
              </a:ext>
            </a:extLst>
          </p:cNvPr>
          <p:cNvSpPr txBox="1">
            <a:spLocks/>
          </p:cNvSpPr>
          <p:nvPr/>
        </p:nvSpPr>
        <p:spPr>
          <a:xfrm>
            <a:off x="608432" y="1002891"/>
            <a:ext cx="11230486" cy="5348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2000" b="0" dirty="0">
                <a:latin typeface="Arial"/>
                <a:cs typeface="Arial"/>
              </a:rPr>
              <a:t>Za 30 let na čtyřnásobný objem hypotéky s necelou dvojnásobnou měsíční splátkou s téměř dvojnásobně delší splatností a při trojnásobně nižší hypoteční sazbě. </a:t>
            </a:r>
            <a:endParaRPr lang="cs-CZ" sz="20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82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6B403-9FD0-DBEB-8336-1DDC076CB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325B1E4-7D5A-2F4A-A808-33C81044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Splátky jako v devadesátkách? 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E72731-5F02-6171-9210-F5AEFBD9BD10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10039B0D-8F1F-1E8B-8F11-6048DF3B0A39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12">
              <a:extLst>
                <a:ext uri="{FF2B5EF4-FFF2-40B4-BE49-F238E27FC236}">
                  <a16:creationId xmlns:a16="http://schemas.microsoft.com/office/drawing/2014/main" id="{88087250-00BC-3802-012C-97FC2110D9A3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Zástupný symbol pro datum 4">
            <a:extLst>
              <a:ext uri="{FF2B5EF4-FFF2-40B4-BE49-F238E27FC236}">
                <a16:creationId xmlns:a16="http://schemas.microsoft.com/office/drawing/2014/main" id="{389B4B38-4698-DD97-6183-F524A21883CF}"/>
              </a:ext>
            </a:extLst>
          </p:cNvPr>
          <p:cNvSpPr txBox="1">
            <a:spLocks/>
          </p:cNvSpPr>
          <p:nvPr/>
        </p:nvSpPr>
        <p:spPr>
          <a:xfrm>
            <a:off x="9903005" y="6464650"/>
            <a:ext cx="1804562" cy="24240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bg1"/>
                </a:solidFill>
              </a:rPr>
              <a:t>Pramen: ČBA</a:t>
            </a:r>
            <a:endParaRPr lang="cs-CZ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F9126-DE4F-B820-24FF-DE859538D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52" y="2051797"/>
            <a:ext cx="5447930" cy="4338699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2B4118DA-0961-E811-80E9-08C28404EF41}"/>
              </a:ext>
            </a:extLst>
          </p:cNvPr>
          <p:cNvSpPr txBox="1">
            <a:spLocks/>
          </p:cNvSpPr>
          <p:nvPr/>
        </p:nvSpPr>
        <p:spPr>
          <a:xfrm>
            <a:off x="601378" y="833558"/>
            <a:ext cx="5487262" cy="97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800" b="0" dirty="0">
                <a:latin typeface="Arial"/>
                <a:cs typeface="Arial"/>
              </a:rPr>
              <a:t>Splátka hypotéky v roce 2025 by narostla o 130 % na více než 50 tis. korun, pokud by čelila úrokové sazbě a splatnosti z roku 1995.</a:t>
            </a:r>
            <a:endParaRPr lang="cs-CZ" sz="1800" b="0" dirty="0">
              <a:cs typeface="Arial"/>
            </a:endParaRPr>
          </a:p>
        </p:txBody>
      </p:sp>
      <p:sp>
        <p:nvSpPr>
          <p:cNvPr id="10" name="Nadpis 3">
            <a:extLst>
              <a:ext uri="{FF2B5EF4-FFF2-40B4-BE49-F238E27FC236}">
                <a16:creationId xmlns:a16="http://schemas.microsoft.com/office/drawing/2014/main" id="{E5844A4C-DD62-C826-CE41-3CFAFAB3D3CC}"/>
              </a:ext>
            </a:extLst>
          </p:cNvPr>
          <p:cNvSpPr txBox="1">
            <a:spLocks/>
          </p:cNvSpPr>
          <p:nvPr/>
        </p:nvSpPr>
        <p:spPr>
          <a:xfrm>
            <a:off x="6245821" y="833558"/>
            <a:ext cx="5444930" cy="97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cs-CZ" sz="1800" b="0" dirty="0">
              <a:cs typeface="Arial"/>
            </a:endParaRPr>
          </a:p>
          <a:p>
            <a:r>
              <a:rPr lang="cs-CZ" sz="1800" b="0" dirty="0">
                <a:latin typeface="Arial"/>
                <a:cs typeface="Arial"/>
              </a:rPr>
              <a:t>Naopak splátka hypotéky by v roce 1995 dosáhla přes 50 tis. korun, pokud by byla poskytnuta v objemu z roku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7B2FEA-D69E-EB7E-3E67-94A14ADD6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2049464"/>
            <a:ext cx="5578123" cy="433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3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3502E5-D15F-B259-A4E2-A0D24D160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29DCEBA-3E16-13C7-DE6C-5DB5FE44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05" y="298253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Dostupnost  z pohledu čistého průměrného příjmu</a:t>
            </a:r>
            <a:endParaRPr lang="cs-CZ" dirty="0"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E96050-ACB5-83F2-F4FF-8C56FE52B572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80DE0360-FA19-C205-C8FB-C569EBEA18F8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12">
              <a:extLst>
                <a:ext uri="{FF2B5EF4-FFF2-40B4-BE49-F238E27FC236}">
                  <a16:creationId xmlns:a16="http://schemas.microsoft.com/office/drawing/2014/main" id="{C8E47349-C70C-1FC2-A34C-A4142DD08B9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Zástupný symbol pro datum 4">
            <a:extLst>
              <a:ext uri="{FF2B5EF4-FFF2-40B4-BE49-F238E27FC236}">
                <a16:creationId xmlns:a16="http://schemas.microsoft.com/office/drawing/2014/main" id="{8888C5E6-20D2-EDF2-03AF-FE8DED18ABC0}"/>
              </a:ext>
            </a:extLst>
          </p:cNvPr>
          <p:cNvSpPr txBox="1">
            <a:spLocks/>
          </p:cNvSpPr>
          <p:nvPr/>
        </p:nvSpPr>
        <p:spPr>
          <a:xfrm>
            <a:off x="9439731" y="6542261"/>
            <a:ext cx="1804562" cy="24240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chemeClr val="bg1"/>
                </a:solidFill>
              </a:rPr>
              <a:t>Pramen: ČBA</a:t>
            </a:r>
            <a:endParaRPr lang="cs-CZ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0CD47A5C-E74E-4D93-E3F4-CA03A5B834A0}"/>
              </a:ext>
            </a:extLst>
          </p:cNvPr>
          <p:cNvSpPr txBox="1">
            <a:spLocks/>
          </p:cNvSpPr>
          <p:nvPr/>
        </p:nvSpPr>
        <p:spPr>
          <a:xfrm>
            <a:off x="633665" y="1007914"/>
            <a:ext cx="10730856" cy="340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800" b="0" dirty="0">
                <a:latin typeface="Arial"/>
                <a:cs typeface="Arial"/>
              </a:rPr>
              <a:t>Porovnání vypadá smysluplněji až po roce 2000 s ohledem na omezenou datovou základnu (ceny nemovitostí) a většího počtu hypoték. </a:t>
            </a:r>
            <a:endParaRPr lang="cs-CZ" sz="1800" b="0" dirty="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CAFD4F-ADAC-6F6F-4FA4-1FB3ED2F9D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1" b="2521"/>
          <a:stretch>
            <a:fillRect/>
          </a:stretch>
        </p:blipFill>
        <p:spPr>
          <a:xfrm>
            <a:off x="3763101" y="1452157"/>
            <a:ext cx="7545909" cy="4941824"/>
          </a:xfrm>
          <a:prstGeom prst="rect">
            <a:avLst/>
          </a:prstGeom>
        </p:spPr>
      </p:pic>
      <p:sp>
        <p:nvSpPr>
          <p:cNvPr id="5" name="Oval 19">
            <a:extLst>
              <a:ext uri="{FF2B5EF4-FFF2-40B4-BE49-F238E27FC236}">
                <a16:creationId xmlns:a16="http://schemas.microsoft.com/office/drawing/2014/main" id="{8BCDDD9D-88F6-67ED-7E32-6D97EF4A0004}"/>
              </a:ext>
            </a:extLst>
          </p:cNvPr>
          <p:cNvSpPr/>
          <p:nvPr/>
        </p:nvSpPr>
        <p:spPr>
          <a:xfrm>
            <a:off x="410697" y="2489223"/>
            <a:ext cx="3284855" cy="1066075"/>
          </a:xfrm>
          <a:prstGeom prst="ellipse">
            <a:avLst/>
          </a:prstGeom>
          <a:solidFill>
            <a:srgbClr val="007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800" b="1" dirty="0">
                <a:latin typeface="Arial"/>
                <a:cs typeface="Arial"/>
              </a:rPr>
              <a:t> 6 230</a:t>
            </a:r>
            <a:r>
              <a:rPr lang="cs-CZ" sz="3600" b="1" dirty="0">
                <a:latin typeface="Arial"/>
                <a:cs typeface="Arial"/>
              </a:rPr>
              <a:t> </a:t>
            </a:r>
            <a:r>
              <a:rPr lang="cs-CZ" sz="2000" b="1" i="1" dirty="0">
                <a:latin typeface="Arial"/>
                <a:cs typeface="Arial"/>
              </a:rPr>
              <a:t>kč</a:t>
            </a:r>
            <a:endParaRPr lang="en-GB" sz="2000" b="1" i="1" noProof="0">
              <a:latin typeface="Arial"/>
              <a:cs typeface="Arial"/>
            </a:endParaRPr>
          </a:p>
        </p:txBody>
      </p:sp>
      <p:sp>
        <p:nvSpPr>
          <p:cNvPr id="10" name="Nadpis 3">
            <a:extLst>
              <a:ext uri="{FF2B5EF4-FFF2-40B4-BE49-F238E27FC236}">
                <a16:creationId xmlns:a16="http://schemas.microsoft.com/office/drawing/2014/main" id="{2C406CFA-561E-081B-B496-C474501A3244}"/>
              </a:ext>
            </a:extLst>
          </p:cNvPr>
          <p:cNvSpPr txBox="1">
            <a:spLocks/>
          </p:cNvSpPr>
          <p:nvPr/>
        </p:nvSpPr>
        <p:spPr>
          <a:xfrm>
            <a:off x="504513" y="1543896"/>
            <a:ext cx="3123771" cy="340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800" b="0" dirty="0">
                <a:latin typeface="Arial"/>
                <a:cs typeface="Arial"/>
              </a:rPr>
              <a:t>Čistá </a:t>
            </a:r>
            <a:r>
              <a:rPr lang="cs-CZ" sz="1800" b="0" dirty="0">
                <a:latin typeface="Poppins"/>
                <a:cs typeface="Poppins"/>
              </a:rPr>
              <a:t>průměrná mzda</a:t>
            </a: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3B7085CA-E36F-C5B3-E65F-B9859CD0D428}"/>
              </a:ext>
            </a:extLst>
          </p:cNvPr>
          <p:cNvSpPr/>
          <p:nvPr/>
        </p:nvSpPr>
        <p:spPr>
          <a:xfrm>
            <a:off x="410696" y="5388697"/>
            <a:ext cx="3278397" cy="1066075"/>
          </a:xfrm>
          <a:prstGeom prst="ellipse">
            <a:avLst/>
          </a:prstGeom>
          <a:solidFill>
            <a:srgbClr val="007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800" b="1" dirty="0">
                <a:latin typeface="Arial"/>
                <a:cs typeface="Arial"/>
              </a:rPr>
              <a:t>38 660</a:t>
            </a:r>
            <a:r>
              <a:rPr lang="cs-CZ" sz="3600" b="1" dirty="0">
                <a:latin typeface="Arial"/>
                <a:cs typeface="Arial"/>
              </a:rPr>
              <a:t> </a:t>
            </a:r>
            <a:r>
              <a:rPr lang="cs-CZ" sz="2000" b="1" i="1" dirty="0">
                <a:latin typeface="Arial"/>
                <a:cs typeface="Arial"/>
              </a:rPr>
              <a:t>kč</a:t>
            </a:r>
            <a:endParaRPr lang="en-GB" sz="2000" b="1" i="1" noProof="0">
              <a:latin typeface="Arial"/>
              <a:cs typeface="Arial"/>
            </a:endParaRPr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F44FC5D4-1924-2C7E-B9D2-6200B02EB4B4}"/>
              </a:ext>
            </a:extLst>
          </p:cNvPr>
          <p:cNvSpPr/>
          <p:nvPr/>
        </p:nvSpPr>
        <p:spPr>
          <a:xfrm>
            <a:off x="410696" y="3922815"/>
            <a:ext cx="3284854" cy="1066075"/>
          </a:xfrm>
          <a:prstGeom prst="ellipse">
            <a:avLst/>
          </a:prstGeom>
          <a:solidFill>
            <a:srgbClr val="007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800" b="1" dirty="0">
                <a:latin typeface="Arial"/>
                <a:cs typeface="Arial"/>
              </a:rPr>
              <a:t>10 </a:t>
            </a:r>
            <a:r>
              <a:rPr lang="cs-CZ" sz="4800" b="1">
                <a:latin typeface="Arial"/>
                <a:cs typeface="Arial"/>
              </a:rPr>
              <a:t>200 </a:t>
            </a:r>
            <a:r>
              <a:rPr lang="cs-CZ" sz="2000" b="1" i="1" dirty="0">
                <a:latin typeface="Arial"/>
                <a:cs typeface="Arial"/>
              </a:rPr>
              <a:t>kč</a:t>
            </a:r>
            <a:endParaRPr lang="en-GB" sz="2000" b="1" i="1" noProof="0" dirty="0">
              <a:latin typeface="Arial"/>
              <a:cs typeface="Arial"/>
            </a:endParaRPr>
          </a:p>
        </p:txBody>
      </p:sp>
      <p:sp>
        <p:nvSpPr>
          <p:cNvPr id="13" name="Nadpis 3">
            <a:extLst>
              <a:ext uri="{FF2B5EF4-FFF2-40B4-BE49-F238E27FC236}">
                <a16:creationId xmlns:a16="http://schemas.microsoft.com/office/drawing/2014/main" id="{0925B9FC-19B6-F229-A69F-56513DE3ABAC}"/>
              </a:ext>
            </a:extLst>
          </p:cNvPr>
          <p:cNvSpPr txBox="1">
            <a:spLocks/>
          </p:cNvSpPr>
          <p:nvPr/>
        </p:nvSpPr>
        <p:spPr>
          <a:xfrm>
            <a:off x="504512" y="2144454"/>
            <a:ext cx="708619" cy="340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>
                <a:latin typeface="Arial"/>
                <a:cs typeface="Arial"/>
              </a:rPr>
              <a:t>1995</a:t>
            </a:r>
            <a:endParaRPr lang="en-US" dirty="0"/>
          </a:p>
        </p:txBody>
      </p:sp>
      <p:sp>
        <p:nvSpPr>
          <p:cNvPr id="15" name="Nadpis 3">
            <a:extLst>
              <a:ext uri="{FF2B5EF4-FFF2-40B4-BE49-F238E27FC236}">
                <a16:creationId xmlns:a16="http://schemas.microsoft.com/office/drawing/2014/main" id="{34711893-1AC0-4AFD-8BBE-E968282E603C}"/>
              </a:ext>
            </a:extLst>
          </p:cNvPr>
          <p:cNvSpPr txBox="1">
            <a:spLocks/>
          </p:cNvSpPr>
          <p:nvPr/>
        </p:nvSpPr>
        <p:spPr>
          <a:xfrm>
            <a:off x="504511" y="3578046"/>
            <a:ext cx="708619" cy="340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>
                <a:latin typeface="Arial"/>
                <a:cs typeface="Arial"/>
              </a:rPr>
              <a:t>2000</a:t>
            </a:r>
            <a:endParaRPr lang="en-US" dirty="0"/>
          </a:p>
        </p:txBody>
      </p:sp>
      <p:sp>
        <p:nvSpPr>
          <p:cNvPr id="17" name="Nadpis 3">
            <a:extLst>
              <a:ext uri="{FF2B5EF4-FFF2-40B4-BE49-F238E27FC236}">
                <a16:creationId xmlns:a16="http://schemas.microsoft.com/office/drawing/2014/main" id="{37A25F43-4754-59F3-CCBF-926821575F8D}"/>
              </a:ext>
            </a:extLst>
          </p:cNvPr>
          <p:cNvSpPr txBox="1">
            <a:spLocks/>
          </p:cNvSpPr>
          <p:nvPr/>
        </p:nvSpPr>
        <p:spPr>
          <a:xfrm>
            <a:off x="504511" y="5043928"/>
            <a:ext cx="708619" cy="340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>
                <a:latin typeface="Arial"/>
                <a:cs typeface="Arial"/>
              </a:rPr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8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7A4B9D-8BC8-6724-E9A1-344BF659E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591342B-DBCD-9A9D-F1A0-D288D5D0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73" y="180197"/>
            <a:ext cx="11230486" cy="534873"/>
          </a:xfrm>
        </p:spPr>
        <p:txBody>
          <a:bodyPr>
            <a:normAutofit/>
          </a:bodyPr>
          <a:lstStyle/>
          <a:p>
            <a:r>
              <a:rPr lang="cs-CZ">
                <a:latin typeface="Arial"/>
                <a:cs typeface="Arial"/>
              </a:rPr>
              <a:t>Role ceny, úroku a splatnosti v měsíční splátce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A8778F-4E3E-B398-D4BB-9430121080CA}"/>
              </a:ext>
            </a:extLst>
          </p:cNvPr>
          <p:cNvGrpSpPr/>
          <p:nvPr/>
        </p:nvGrpSpPr>
        <p:grpSpPr>
          <a:xfrm>
            <a:off x="335360" y="450000"/>
            <a:ext cx="11513996" cy="5940000"/>
            <a:chOff x="335360" y="450000"/>
            <a:chExt cx="11513996" cy="5940000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E4A655B2-2FF1-7156-AB96-6B24141C80F3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12">
              <a:extLst>
                <a:ext uri="{FF2B5EF4-FFF2-40B4-BE49-F238E27FC236}">
                  <a16:creationId xmlns:a16="http://schemas.microsoft.com/office/drawing/2014/main" id="{8A9D4B3B-A1C8-E0B2-2D13-C33E0E32C9B1}"/>
                </a:ext>
              </a:extLst>
            </p:cNvPr>
            <p:cNvCxnSpPr>
              <a:cxnSpLocks/>
            </p:cNvCxnSpPr>
            <p:nvPr/>
          </p:nvCxnSpPr>
          <p:spPr>
            <a:xfrm>
              <a:off x="11849356" y="450000"/>
              <a:ext cx="0" cy="5940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ACC698D-1743-7C3B-7718-D4F26A49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937" y="1516852"/>
            <a:ext cx="7425501" cy="5163201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77C2145C-B02B-1A72-7BF2-A60F8DB44C01}"/>
              </a:ext>
            </a:extLst>
          </p:cNvPr>
          <p:cNvSpPr txBox="1">
            <a:spLocks/>
          </p:cNvSpPr>
          <p:nvPr/>
        </p:nvSpPr>
        <p:spPr>
          <a:xfrm>
            <a:off x="626609" y="1099636"/>
            <a:ext cx="10730856" cy="340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2000" b="0" dirty="0">
                <a:latin typeface="Arial"/>
                <a:cs typeface="Arial"/>
              </a:rPr>
              <a:t>Poptávkový impuls skrze nižší úrokovou sazbu kompenzuje ilustrativní dopad vyšší ceny nemovitosti.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4286806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4F0B4B41F8F248921BF01D4CEFFDCA" ma:contentTypeVersion="16" ma:contentTypeDescription="Vytvoří nový dokument" ma:contentTypeScope="" ma:versionID="84f0d22a9f1a80ed78c9a2252c01ad95">
  <xsd:schema xmlns:xsd="http://www.w3.org/2001/XMLSchema" xmlns:xs="http://www.w3.org/2001/XMLSchema" xmlns:p="http://schemas.microsoft.com/office/2006/metadata/properties" xmlns:ns2="e6d64e90-92fd-4ea5-a078-d85296c8f7dd" xmlns:ns3="3b07680f-7469-46fc-82ee-313a78246e9c" targetNamespace="http://schemas.microsoft.com/office/2006/metadata/properties" ma:root="true" ma:fieldsID="46bae775758c734767973724ecf27029" ns2:_="" ns3:_="">
    <xsd:import namespace="e6d64e90-92fd-4ea5-a078-d85296c8f7dd"/>
    <xsd:import namespace="3b07680f-7469-46fc-82ee-313a78246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64e90-92fd-4ea5-a078-d85296c8f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7680f-7469-46fc-82ee-313a78246e9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bd32624-c8b9-4aed-b2bd-9760c7b9716d}" ma:internalName="TaxCatchAll" ma:showField="CatchAllData" ma:web="3b07680f-7469-46fc-82ee-313a78246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6d64e90-92fd-4ea5-a078-d85296c8f7dd" xsi:nil="true"/>
    <TaxCatchAll xmlns="3b07680f-7469-46fc-82ee-313a78246e9c" xsi:nil="true"/>
    <lcf76f155ced4ddcb4097134ff3c332f xmlns="e6d64e90-92fd-4ea5-a078-d85296c8f7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6781B7-F402-4993-9402-4BD68544499E}">
  <ds:schemaRefs>
    <ds:schemaRef ds:uri="3b07680f-7469-46fc-82ee-313a78246e9c"/>
    <ds:schemaRef ds:uri="e6d64e90-92fd-4ea5-a078-d85296c8f7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2109D1-82F8-47F1-B049-10AFD73CFAE2}">
  <ds:schemaRefs>
    <ds:schemaRef ds:uri="3b07680f-7469-46fc-82ee-313a78246e9c"/>
    <ds:schemaRef ds:uri="3d04b0d2-10d1-4ac1-82d3-a64e9a9882e5"/>
    <ds:schemaRef ds:uri="e6d64e90-92fd-4ea5-a078-d85296c8f7dd"/>
    <ds:schemaRef ds:uri="ebcfb002-a245-4f64-b91d-4b07cb074c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1163</Words>
  <Application>Microsoft Office PowerPoint</Application>
  <PresentationFormat>Widescreen</PresentationFormat>
  <Paragraphs>175</Paragraphs>
  <Slides>27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Poppins</vt:lpstr>
      <vt:lpstr>Trebuchet MS</vt:lpstr>
      <vt:lpstr>CBA PPT 16:9 B&amp;W</vt:lpstr>
      <vt:lpstr>Macrobond document</vt:lpstr>
      <vt:lpstr>PowerPoint Presentation</vt:lpstr>
      <vt:lpstr>blok „Hypotéky“</vt:lpstr>
      <vt:lpstr>Nové hypotéky od bank</vt:lpstr>
      <vt:lpstr>1,5 milionu klientů? </vt:lpstr>
      <vt:lpstr>Nové hypotéky v průměru 2 % HDP ročně implikují přes 5,3 biliónu korun v dnešních cenách. </vt:lpstr>
      <vt:lpstr>Kolik a za kolik? </vt:lpstr>
      <vt:lpstr>Splátky jako v devadesátkách? </vt:lpstr>
      <vt:lpstr>Dostupnost  z pohledu čistého průměrného příjmu</vt:lpstr>
      <vt:lpstr>Role ceny, úroku a splatnosti v měsíční splátce</vt:lpstr>
      <vt:lpstr>Současné hypoteční úroky v CEE</vt:lpstr>
      <vt:lpstr>Běžný spread u hypotečních sazeb</vt:lpstr>
      <vt:lpstr>Očekávání a šoky výrazně mění fixační strategii</vt:lpstr>
      <vt:lpstr>Refinancování hypoték při mírnějším úrokovém šoku </vt:lpstr>
      <vt:lpstr>Zářijový ČBA Hypomonitor: Babí léto silných hypoték</vt:lpstr>
      <vt:lpstr>PowerPoint Presentation</vt:lpstr>
      <vt:lpstr>Otázka do publika</vt:lpstr>
      <vt:lpstr>Úvěry na bydlení: impuls v CEE</vt:lpstr>
      <vt:lpstr>Relativně nízká úroveň zadluženosti</vt:lpstr>
      <vt:lpstr>PowerPoint Presentation</vt:lpstr>
      <vt:lpstr>Růst cen obydlí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Struktura bydlení dle vlastnictví a role hypoték</vt:lpstr>
      <vt:lpstr>Otázka do publika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Jaromír Šindel</cp:lastModifiedBy>
  <cp:revision>257</cp:revision>
  <cp:lastPrinted>2025-10-13T06:44:53Z</cp:lastPrinted>
  <dcterms:created xsi:type="dcterms:W3CDTF">2021-11-05T08:44:25Z</dcterms:created>
  <dcterms:modified xsi:type="dcterms:W3CDTF">2025-10-14T18:56:36Z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0x010100B94F0B4B41F8F248921BF01D4CEFFDCA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